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0"/>
  </p:notesMasterIdLst>
  <p:sldIdLst>
    <p:sldId id="259" r:id="rId2"/>
    <p:sldId id="287" r:id="rId3"/>
    <p:sldId id="260" r:id="rId4"/>
    <p:sldId id="257" r:id="rId5"/>
    <p:sldId id="264" r:id="rId6"/>
    <p:sldId id="270" r:id="rId7"/>
    <p:sldId id="322" r:id="rId8"/>
    <p:sldId id="279" r:id="rId9"/>
    <p:sldId id="258" r:id="rId10"/>
    <p:sldId id="563" r:id="rId11"/>
    <p:sldId id="282" r:id="rId12"/>
    <p:sldId id="288" r:id="rId13"/>
    <p:sldId id="289" r:id="rId14"/>
    <p:sldId id="565" r:id="rId15"/>
    <p:sldId id="566" r:id="rId16"/>
    <p:sldId id="581" r:id="rId17"/>
    <p:sldId id="297" r:id="rId18"/>
    <p:sldId id="582" r:id="rId19"/>
    <p:sldId id="302" r:id="rId20"/>
    <p:sldId id="567" r:id="rId21"/>
    <p:sldId id="315" r:id="rId22"/>
    <p:sldId id="568" r:id="rId23"/>
    <p:sldId id="580" r:id="rId24"/>
    <p:sldId id="570" r:id="rId25"/>
    <p:sldId id="429" r:id="rId26"/>
    <p:sldId id="572" r:id="rId27"/>
    <p:sldId id="448" r:id="rId28"/>
    <p:sldId id="550" r:id="rId29"/>
    <p:sldId id="447" r:id="rId30"/>
    <p:sldId id="556" r:id="rId31"/>
    <p:sldId id="573" r:id="rId32"/>
    <p:sldId id="574" r:id="rId33"/>
    <p:sldId id="557" r:id="rId34"/>
    <p:sldId id="575" r:id="rId35"/>
    <p:sldId id="458" r:id="rId36"/>
    <p:sldId id="459" r:id="rId37"/>
    <p:sldId id="558" r:id="rId38"/>
    <p:sldId id="463" r:id="rId39"/>
    <p:sldId id="561" r:id="rId40"/>
    <p:sldId id="464" r:id="rId41"/>
    <p:sldId id="470" r:id="rId42"/>
    <p:sldId id="467" r:id="rId43"/>
    <p:sldId id="472" r:id="rId44"/>
    <p:sldId id="576" r:id="rId45"/>
    <p:sldId id="485" r:id="rId46"/>
    <p:sldId id="487" r:id="rId47"/>
    <p:sldId id="488" r:id="rId48"/>
    <p:sldId id="492" r:id="rId49"/>
    <p:sldId id="577" r:id="rId50"/>
    <p:sldId id="521" r:id="rId51"/>
    <p:sldId id="523" r:id="rId52"/>
    <p:sldId id="526" r:id="rId53"/>
    <p:sldId id="529" r:id="rId54"/>
    <p:sldId id="535" r:id="rId55"/>
    <p:sldId id="536" r:id="rId56"/>
    <p:sldId id="564" r:id="rId57"/>
    <p:sldId id="579" r:id="rId58"/>
    <p:sldId id="578"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77"/>
    <a:srgbClr val="5462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51032B-ABF4-4411-9B10-D1349C4DFCCD}" v="2" dt="2022-11-18T19:00:37.1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77203" autoAdjust="0"/>
  </p:normalViewPr>
  <p:slideViewPr>
    <p:cSldViewPr snapToGrid="0" snapToObjects="1">
      <p:cViewPr varScale="1">
        <p:scale>
          <a:sx n="51" d="100"/>
          <a:sy n="51" d="100"/>
        </p:scale>
        <p:origin x="864"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don Coates Welsh" userId="086f2b4d-0b84-45bf-89ef-7abcbb3e2722" providerId="ADAL" clId="{EE51032B-ABF4-4411-9B10-D1349C4DFCCD}"/>
    <pc:docChg chg="undo custSel modSld">
      <pc:chgData name="Landon Coates Welsh" userId="086f2b4d-0b84-45bf-89ef-7abcbb3e2722" providerId="ADAL" clId="{EE51032B-ABF4-4411-9B10-D1349C4DFCCD}" dt="2022-11-18T19:01:48.365" v="24" actId="20577"/>
      <pc:docMkLst>
        <pc:docMk/>
      </pc:docMkLst>
      <pc:sldChg chg="addSp delSp modSp mod">
        <pc:chgData name="Landon Coates Welsh" userId="086f2b4d-0b84-45bf-89ef-7abcbb3e2722" providerId="ADAL" clId="{EE51032B-ABF4-4411-9B10-D1349C4DFCCD}" dt="2022-11-18T19:00:38.911" v="12" actId="27614"/>
        <pc:sldMkLst>
          <pc:docMk/>
          <pc:sldMk cId="2730980318" sldId="577"/>
        </pc:sldMkLst>
        <pc:spChg chg="del">
          <ac:chgData name="Landon Coates Welsh" userId="086f2b4d-0b84-45bf-89ef-7abcbb3e2722" providerId="ADAL" clId="{EE51032B-ABF4-4411-9B10-D1349C4DFCCD}" dt="2022-11-18T18:59:00.943" v="0"/>
          <ac:spMkLst>
            <pc:docMk/>
            <pc:sldMk cId="2730980318" sldId="577"/>
            <ac:spMk id="3" creationId="{26CD3D26-D542-00A7-A3DC-0ED829CD57EB}"/>
          </ac:spMkLst>
        </pc:spChg>
        <pc:spChg chg="add del mod">
          <ac:chgData name="Landon Coates Welsh" userId="086f2b4d-0b84-45bf-89ef-7abcbb3e2722" providerId="ADAL" clId="{EE51032B-ABF4-4411-9B10-D1349C4DFCCD}" dt="2022-11-18T19:00:37.186" v="11"/>
          <ac:spMkLst>
            <pc:docMk/>
            <pc:sldMk cId="2730980318" sldId="577"/>
            <ac:spMk id="7" creationId="{6C775F28-7636-03E9-108D-3106A66CF287}"/>
          </ac:spMkLst>
        </pc:spChg>
        <pc:picChg chg="add del mod">
          <ac:chgData name="Landon Coates Welsh" userId="086f2b4d-0b84-45bf-89ef-7abcbb3e2722" providerId="ADAL" clId="{EE51032B-ABF4-4411-9B10-D1349C4DFCCD}" dt="2022-11-18T19:00:35.978" v="10" actId="478"/>
          <ac:picMkLst>
            <pc:docMk/>
            <pc:sldMk cId="2730980318" sldId="577"/>
            <ac:picMk id="5" creationId="{A9341876-1BD4-C25F-118E-3A07FD6F498C}"/>
          </ac:picMkLst>
        </pc:picChg>
        <pc:picChg chg="add mod">
          <ac:chgData name="Landon Coates Welsh" userId="086f2b4d-0b84-45bf-89ef-7abcbb3e2722" providerId="ADAL" clId="{EE51032B-ABF4-4411-9B10-D1349C4DFCCD}" dt="2022-11-18T19:00:38.911" v="12" actId="27614"/>
          <ac:picMkLst>
            <pc:docMk/>
            <pc:sldMk cId="2730980318" sldId="577"/>
            <ac:picMk id="9" creationId="{0F5C8B7C-3654-3199-12E7-E6A4339C43E7}"/>
          </ac:picMkLst>
        </pc:picChg>
      </pc:sldChg>
      <pc:sldChg chg="modSp mod">
        <pc:chgData name="Landon Coates Welsh" userId="086f2b4d-0b84-45bf-89ef-7abcbb3e2722" providerId="ADAL" clId="{EE51032B-ABF4-4411-9B10-D1349C4DFCCD}" dt="2022-11-18T19:01:48.365" v="24" actId="20577"/>
        <pc:sldMkLst>
          <pc:docMk/>
          <pc:sldMk cId="2473888937" sldId="578"/>
        </pc:sldMkLst>
        <pc:spChg chg="mod">
          <ac:chgData name="Landon Coates Welsh" userId="086f2b4d-0b84-45bf-89ef-7abcbb3e2722" providerId="ADAL" clId="{EE51032B-ABF4-4411-9B10-D1349C4DFCCD}" dt="2022-11-18T19:01:48.365" v="24" actId="20577"/>
          <ac:spMkLst>
            <pc:docMk/>
            <pc:sldMk cId="2473888937" sldId="578"/>
            <ac:spMk id="3" creationId="{ADB1E503-1ECF-0E60-019D-1D2DACF9BDD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899121-8D38-C741-A2A2-53A70CD63C3F}" type="datetimeFigureOut">
              <a:rPr lang="en-US" smtClean="0"/>
              <a:t>11/18/2022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650B21-A1D4-6E4D-9686-6E2DA41B2150}" type="slidenum">
              <a:rPr lang="en-US" smtClean="0"/>
              <a:t>‹#›</a:t>
            </a:fld>
            <a:endParaRPr lang="en-US"/>
          </a:p>
        </p:txBody>
      </p:sp>
    </p:spTree>
    <p:extLst>
      <p:ext uri="{BB962C8B-B14F-4D97-AF65-F5344CB8AC3E}">
        <p14:creationId xmlns:p14="http://schemas.microsoft.com/office/powerpoint/2010/main" val="1274905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en-US" dirty="0"/>
              <a:t>For curious trail workers who want to understand why so many trails are in bad shape because of how they were made.  Learn how better design and layout makes trails more sustainable and less prone to erosion. Introduction to different trail design standards appropriate for different kinds of trails. This class is for anybody interested in these topics, but students with some trail building and maintenance experience will benefit the most.</a:t>
            </a:r>
            <a:endParaRPr lang="en-US" altLang="en-US" dirty="0"/>
          </a:p>
          <a:p>
            <a:endParaRPr lang="en-US" altLang="en-US" dirty="0"/>
          </a:p>
          <a:p>
            <a:r>
              <a:rPr lang="en-US" altLang="en-US" dirty="0"/>
              <a:t>First we will discuss Trail Planning, then Trail Layout, then Flagging.  </a:t>
            </a:r>
            <a:endParaRPr lang="en-US" dirty="0"/>
          </a:p>
        </p:txBody>
      </p:sp>
      <p:sp>
        <p:nvSpPr>
          <p:cNvPr id="4" name="Slide Number Placeholder 3"/>
          <p:cNvSpPr>
            <a:spLocks noGrp="1"/>
          </p:cNvSpPr>
          <p:nvPr>
            <p:ph type="sldNum" sz="quarter" idx="5"/>
          </p:nvPr>
        </p:nvSpPr>
        <p:spPr/>
        <p:txBody>
          <a:bodyPr/>
          <a:lstStyle/>
          <a:p>
            <a:fld id="{6C650B21-A1D4-6E4D-9686-6E2DA41B2150}" type="slidenum">
              <a:rPr lang="en-US" smtClean="0"/>
              <a:t>3</a:t>
            </a:fld>
            <a:endParaRPr lang="en-US"/>
          </a:p>
        </p:txBody>
      </p:sp>
    </p:spTree>
    <p:extLst>
      <p:ext uri="{BB962C8B-B14F-4D97-AF65-F5344CB8AC3E}">
        <p14:creationId xmlns:p14="http://schemas.microsoft.com/office/powerpoint/2010/main" val="999760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DB87F3C4-94F3-4C73-9BE1-B24383851D95}"/>
              </a:ext>
            </a:extLst>
          </p:cNvPr>
          <p:cNvSpPr>
            <a:spLocks noGrp="1" noRot="1" noChangeAspect="1" noTextEdit="1"/>
          </p:cNvSpPr>
          <p:nvPr>
            <p:ph type="sldImg"/>
          </p:nvPr>
        </p:nvSpPr>
        <p:spPr>
          <a:ln/>
        </p:spPr>
      </p:sp>
      <p:sp>
        <p:nvSpPr>
          <p:cNvPr id="166915" name="Notes Placeholder 2">
            <a:extLst>
              <a:ext uri="{FF2B5EF4-FFF2-40B4-BE49-F238E27FC236}">
                <a16:creationId xmlns:a16="http://schemas.microsoft.com/office/drawing/2014/main" id="{6140D20F-5DB4-492E-8F55-6715B50C468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What’s wrong with this picture? The stream moved! </a:t>
            </a:r>
          </a:p>
        </p:txBody>
      </p:sp>
      <p:sp>
        <p:nvSpPr>
          <p:cNvPr id="166916" name="Slide Number Placeholder 3">
            <a:extLst>
              <a:ext uri="{FF2B5EF4-FFF2-40B4-BE49-F238E27FC236}">
                <a16:creationId xmlns:a16="http://schemas.microsoft.com/office/drawing/2014/main" id="{3CBEDE97-82F6-4C00-886F-AFBFEDFCD2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551E1AE6-F3AC-4489-910A-B8BD6576621F}" type="slidenum">
              <a:rPr lang="en-US" altLang="en-US" sz="1300"/>
              <a:pPr/>
              <a:t>17</a:t>
            </a:fld>
            <a:endParaRPr lang="en-US" altLang="en-US" sz="13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Notice how much the trail grade would be affected if it were aligned over top of the tree.  To produce the most graceful and sustainable tread alignment, decisions about which way to go around minor controls need to be considered </a:t>
            </a:r>
            <a:r>
              <a:rPr lang="en-US" altLang="en-US" i="1" dirty="0"/>
              <a:t>before</a:t>
            </a:r>
            <a:r>
              <a:rPr lang="en-US" altLang="en-US" dirty="0"/>
              <a:t> flagging begins.</a:t>
            </a:r>
          </a:p>
          <a:p>
            <a:endParaRPr lang="en-US" dirty="0"/>
          </a:p>
        </p:txBody>
      </p:sp>
      <p:sp>
        <p:nvSpPr>
          <p:cNvPr id="4" name="Slide Number Placeholder 3"/>
          <p:cNvSpPr>
            <a:spLocks noGrp="1"/>
          </p:cNvSpPr>
          <p:nvPr>
            <p:ph type="sldNum" sz="quarter" idx="5"/>
          </p:nvPr>
        </p:nvSpPr>
        <p:spPr/>
        <p:txBody>
          <a:bodyPr/>
          <a:lstStyle/>
          <a:p>
            <a:fld id="{6C650B21-A1D4-6E4D-9686-6E2DA41B2150}" type="slidenum">
              <a:rPr lang="en-US" smtClean="0"/>
              <a:t>18</a:t>
            </a:fld>
            <a:endParaRPr lang="en-US"/>
          </a:p>
        </p:txBody>
      </p:sp>
    </p:spTree>
    <p:extLst>
      <p:ext uri="{BB962C8B-B14F-4D97-AF65-F5344CB8AC3E}">
        <p14:creationId xmlns:p14="http://schemas.microsoft.com/office/powerpoint/2010/main" val="1916581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Won’t show up on topo maps!</a:t>
            </a:r>
          </a:p>
        </p:txBody>
      </p:sp>
      <p:sp>
        <p:nvSpPr>
          <p:cNvPr id="4" name="Slide Number Placeholder 3"/>
          <p:cNvSpPr>
            <a:spLocks noGrp="1"/>
          </p:cNvSpPr>
          <p:nvPr>
            <p:ph type="sldNum" sz="quarter" idx="5"/>
          </p:nvPr>
        </p:nvSpPr>
        <p:spPr/>
        <p:txBody>
          <a:bodyPr/>
          <a:lstStyle/>
          <a:p>
            <a:fld id="{6C650B21-A1D4-6E4D-9686-6E2DA41B2150}" type="slidenum">
              <a:rPr lang="en-US" smtClean="0"/>
              <a:t>19</a:t>
            </a:fld>
            <a:endParaRPr lang="en-US"/>
          </a:p>
        </p:txBody>
      </p:sp>
    </p:spTree>
    <p:extLst>
      <p:ext uri="{BB962C8B-B14F-4D97-AF65-F5344CB8AC3E}">
        <p14:creationId xmlns:p14="http://schemas.microsoft.com/office/powerpoint/2010/main" val="730790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Reconnaissance is also the time for careful assessment of land capabilities.  Soil type and vegetation are clues as to whether or not the terrain is suitable for a trail. Best are durable soils on hillsides that can sustain a full bench with good </a:t>
            </a:r>
            <a:r>
              <a:rPr lang="en-US" altLang="en-US" dirty="0" err="1"/>
              <a:t>outslope</a:t>
            </a:r>
            <a:r>
              <a:rPr lang="en-US" altLang="en-US" dirty="0"/>
              <a:t> (more on these topics below).  A varied matrix of good material, (</a:t>
            </a:r>
            <a:r>
              <a:rPr lang="en-US" altLang="en-US" dirty="0" err="1"/>
              <a:t>eg</a:t>
            </a:r>
            <a:r>
              <a:rPr lang="en-US" altLang="en-US" dirty="0"/>
              <a:t>, clay-sand, and angular gravel), will compact and keep soil moisture content, sustaining steeper grades and heavier use. Soils are almost never purely one of these, but a mix.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5"/>
          </p:nvPr>
        </p:nvSpPr>
        <p:spPr/>
        <p:txBody>
          <a:bodyPr/>
          <a:lstStyle/>
          <a:p>
            <a:fld id="{6C650B21-A1D4-6E4D-9686-6E2DA41B2150}" type="slidenum">
              <a:rPr lang="en-US" smtClean="0"/>
              <a:t>20</a:t>
            </a:fld>
            <a:endParaRPr lang="en-US"/>
          </a:p>
        </p:txBody>
      </p:sp>
    </p:spTree>
    <p:extLst>
      <p:ext uri="{BB962C8B-B14F-4D97-AF65-F5344CB8AC3E}">
        <p14:creationId xmlns:p14="http://schemas.microsoft.com/office/powerpoint/2010/main" val="1884388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a:extLst>
              <a:ext uri="{FF2B5EF4-FFF2-40B4-BE49-F238E27FC236}">
                <a16:creationId xmlns:a16="http://schemas.microsoft.com/office/drawing/2014/main" id="{4A320469-E0E3-4DE9-B15E-0BE7AE8C972D}"/>
              </a:ext>
            </a:extLst>
          </p:cNvPr>
          <p:cNvSpPr>
            <a:spLocks noGrp="1" noRot="1" noChangeAspect="1" noTextEdit="1"/>
          </p:cNvSpPr>
          <p:nvPr>
            <p:ph type="sldImg"/>
          </p:nvPr>
        </p:nvSpPr>
        <p:spPr>
          <a:ln/>
        </p:spPr>
      </p:sp>
      <p:sp>
        <p:nvSpPr>
          <p:cNvPr id="176131" name="Notes Placeholder 2">
            <a:extLst>
              <a:ext uri="{FF2B5EF4-FFF2-40B4-BE49-F238E27FC236}">
                <a16:creationId xmlns:a16="http://schemas.microsoft.com/office/drawing/2014/main" id="{AA0FBEF2-793E-4C5F-8935-3F8FFD14CCB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 A mix of soils with various particle sizes and a bit of fine binder material (eg, clay), produces a durable tread surface.</a:t>
            </a:r>
          </a:p>
          <a:p>
            <a:endParaRPr lang="en-US" altLang="en-US"/>
          </a:p>
          <a:p>
            <a:r>
              <a:rPr lang="en-US" altLang="en-US"/>
              <a:t>During reconnaissance, aim to align your corridor upon the most durable surfaces.</a:t>
            </a:r>
          </a:p>
        </p:txBody>
      </p:sp>
      <p:sp>
        <p:nvSpPr>
          <p:cNvPr id="176132" name="Slide Number Placeholder 3">
            <a:extLst>
              <a:ext uri="{FF2B5EF4-FFF2-40B4-BE49-F238E27FC236}">
                <a16:creationId xmlns:a16="http://schemas.microsoft.com/office/drawing/2014/main" id="{ED19F553-3A7A-4169-B39A-D0E45AD3378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1889FD29-1D48-461F-A9B1-86EDEA47DDD2}" type="slidenum">
              <a:rPr lang="en-US" altLang="en-US" sz="1300"/>
              <a:pPr/>
              <a:t>21</a:t>
            </a:fld>
            <a:endParaRPr lang="en-US" altLang="en-US" sz="13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Then it is time to call in resource specialists for their on-the-ground surveys.  A trail that is to be built on any Federal land must follow guidelines of the National Environmental Policy Act (NEPA) to be sure that trail construction and use do minimal damage to fragile ecological, historical, or archeological resources. This involves the analysis by a variety of specialists, including botanists, wildlife and fisheries biologists, and archeologists, among others. If the specialists reveal sensitive areas that a trail could disrupt, designers then consider these major control points, and reassess the proposed route. </a:t>
            </a:r>
          </a:p>
          <a:p>
            <a:endParaRPr lang="en-US" dirty="0"/>
          </a:p>
        </p:txBody>
      </p:sp>
      <p:sp>
        <p:nvSpPr>
          <p:cNvPr id="4" name="Slide Number Placeholder 3"/>
          <p:cNvSpPr>
            <a:spLocks noGrp="1"/>
          </p:cNvSpPr>
          <p:nvPr>
            <p:ph type="sldNum" sz="quarter" idx="5"/>
          </p:nvPr>
        </p:nvSpPr>
        <p:spPr/>
        <p:txBody>
          <a:bodyPr/>
          <a:lstStyle/>
          <a:p>
            <a:fld id="{6C650B21-A1D4-6E4D-9686-6E2DA41B2150}" type="slidenum">
              <a:rPr lang="en-US" smtClean="0"/>
              <a:t>22</a:t>
            </a:fld>
            <a:endParaRPr lang="en-US"/>
          </a:p>
        </p:txBody>
      </p:sp>
    </p:spTree>
    <p:extLst>
      <p:ext uri="{BB962C8B-B14F-4D97-AF65-F5344CB8AC3E}">
        <p14:creationId xmlns:p14="http://schemas.microsoft.com/office/powerpoint/2010/main" val="2555486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steps! </a:t>
            </a:r>
          </a:p>
          <a:p>
            <a:endParaRPr lang="en-US" dirty="0"/>
          </a:p>
          <a:p>
            <a:r>
              <a:rPr lang="en-US" dirty="0"/>
              <a:t>Understand Hydrologic Influences of trail alignments, determine the maximum sustainable linear grade, measure the linear grades between control points, and flag the trail alignment. </a:t>
            </a:r>
          </a:p>
        </p:txBody>
      </p:sp>
      <p:sp>
        <p:nvSpPr>
          <p:cNvPr id="4" name="Slide Number Placeholder 3"/>
          <p:cNvSpPr>
            <a:spLocks noGrp="1"/>
          </p:cNvSpPr>
          <p:nvPr>
            <p:ph type="sldNum" sz="quarter" idx="5"/>
          </p:nvPr>
        </p:nvSpPr>
        <p:spPr/>
        <p:txBody>
          <a:bodyPr/>
          <a:lstStyle/>
          <a:p>
            <a:fld id="{6C650B21-A1D4-6E4D-9686-6E2DA41B2150}" type="slidenum">
              <a:rPr lang="en-US" smtClean="0"/>
              <a:t>24</a:t>
            </a:fld>
            <a:endParaRPr lang="en-US"/>
          </a:p>
        </p:txBody>
      </p:sp>
    </p:spTree>
    <p:extLst>
      <p:ext uri="{BB962C8B-B14F-4D97-AF65-F5344CB8AC3E}">
        <p14:creationId xmlns:p14="http://schemas.microsoft.com/office/powerpoint/2010/main" val="2821552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1EB0A267-5033-4029-9B08-F7434E843E25}"/>
              </a:ext>
            </a:extLst>
          </p:cNvPr>
          <p:cNvSpPr>
            <a:spLocks noGrp="1" noRot="1" noChangeAspect="1" noTextEdit="1"/>
          </p:cNvSpPr>
          <p:nvPr>
            <p:ph type="sldImg"/>
          </p:nvPr>
        </p:nvSpPr>
        <p:spPr>
          <a:ln/>
        </p:spPr>
      </p:sp>
      <p:sp>
        <p:nvSpPr>
          <p:cNvPr id="181251" name="Notes Placeholder 2">
            <a:extLst>
              <a:ext uri="{FF2B5EF4-FFF2-40B4-BE49-F238E27FC236}">
                <a16:creationId xmlns:a16="http://schemas.microsoft.com/office/drawing/2014/main" id="{287904DC-36ED-463F-A8B3-1055E16E19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What is happening on these trails?  Water is flowing down the middle of the trail, causing erosion and disrupting the natural hydrological pattern of the hillside.  This is what you do not want.</a:t>
            </a:r>
          </a:p>
        </p:txBody>
      </p:sp>
      <p:sp>
        <p:nvSpPr>
          <p:cNvPr id="181252" name="Slide Number Placeholder 3">
            <a:extLst>
              <a:ext uri="{FF2B5EF4-FFF2-40B4-BE49-F238E27FC236}">
                <a16:creationId xmlns:a16="http://schemas.microsoft.com/office/drawing/2014/main" id="{7D690C19-5B2D-4BDD-89A4-2E12747F6FC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5C9B3A4F-0826-460E-9E64-42A10CA8E705}" type="slidenum">
              <a:rPr lang="en-US" altLang="en-US" sz="1300"/>
              <a:pPr/>
              <a:t>25</a:t>
            </a:fld>
            <a:endParaRPr lang="en-US" altLang="en-US" sz="13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Ideal sidehill tread is </a:t>
            </a:r>
            <a:r>
              <a:rPr lang="en-US" altLang="en-US" dirty="0" err="1"/>
              <a:t>outsloped</a:t>
            </a:r>
            <a:r>
              <a:rPr lang="en-US" altLang="en-US" dirty="0"/>
              <a:t>, and has no slough or berm.  In the last slide, if the berm were removed and the </a:t>
            </a:r>
            <a:r>
              <a:rPr lang="en-US" altLang="en-US" dirty="0" err="1"/>
              <a:t>outslope</a:t>
            </a:r>
            <a:r>
              <a:rPr lang="en-US" altLang="en-US" dirty="0"/>
              <a:t> restored, water would not have diverted onto the trail.</a:t>
            </a:r>
          </a:p>
        </p:txBody>
      </p:sp>
      <p:sp>
        <p:nvSpPr>
          <p:cNvPr id="4" name="Slide Number Placeholder 3"/>
          <p:cNvSpPr>
            <a:spLocks noGrp="1"/>
          </p:cNvSpPr>
          <p:nvPr>
            <p:ph type="sldNum" sz="quarter" idx="5"/>
          </p:nvPr>
        </p:nvSpPr>
        <p:spPr/>
        <p:txBody>
          <a:bodyPr/>
          <a:lstStyle/>
          <a:p>
            <a:fld id="{6C650B21-A1D4-6E4D-9686-6E2DA41B2150}" type="slidenum">
              <a:rPr lang="en-US" smtClean="0"/>
              <a:t>26</a:t>
            </a:fld>
            <a:endParaRPr lang="en-US"/>
          </a:p>
        </p:txBody>
      </p:sp>
    </p:spTree>
    <p:extLst>
      <p:ext uri="{BB962C8B-B14F-4D97-AF65-F5344CB8AC3E}">
        <p14:creationId xmlns:p14="http://schemas.microsoft.com/office/powerpoint/2010/main" val="3808019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68B5933F-A551-49F8-B02F-F9E6FB98A269}"/>
              </a:ext>
            </a:extLst>
          </p:cNvPr>
          <p:cNvSpPr>
            <a:spLocks noGrp="1" noRot="1" noChangeAspect="1" noTextEdit="1"/>
          </p:cNvSpPr>
          <p:nvPr>
            <p:ph type="sldImg"/>
          </p:nvPr>
        </p:nvSpPr>
        <p:spPr>
          <a:ln/>
        </p:spPr>
      </p:sp>
      <p:sp>
        <p:nvSpPr>
          <p:cNvPr id="183299" name="Notes Placeholder 2">
            <a:extLst>
              <a:ext uri="{FF2B5EF4-FFF2-40B4-BE49-F238E27FC236}">
                <a16:creationId xmlns:a16="http://schemas.microsoft.com/office/drawing/2014/main" id="{1EB2ADF3-C460-4648-912F-0E3F4A104B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In a perfect trail world, water from rain, melting snow, and seeps, sheet flows down a hillside and encounters a trail with good outslope and no berm-- it gently crosses the trail and continues down the hillside without causing any erosion of the trail tread.</a:t>
            </a:r>
          </a:p>
          <a:p>
            <a:endParaRPr lang="en-US" altLang="en-US"/>
          </a:p>
          <a:p>
            <a:r>
              <a:rPr lang="en-US" altLang="en-US"/>
              <a:t>Water naturally goes down the fall line.  The Fall line is the fastest way down the hill.  If a trail goes straight up the fall line, there is no way to drain the water off of it.</a:t>
            </a:r>
          </a:p>
          <a:p>
            <a:endParaRPr lang="en-US" altLang="en-US"/>
          </a:p>
        </p:txBody>
      </p:sp>
      <p:sp>
        <p:nvSpPr>
          <p:cNvPr id="183300" name="Slide Number Placeholder 3">
            <a:extLst>
              <a:ext uri="{FF2B5EF4-FFF2-40B4-BE49-F238E27FC236}">
                <a16:creationId xmlns:a16="http://schemas.microsoft.com/office/drawing/2014/main" id="{B71236DC-6F23-42ED-8250-0181F3A4D38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EF584F83-83AD-4839-9283-CD8DE76B044F}" type="slidenum">
              <a:rPr lang="en-US" altLang="en-US" sz="1300"/>
              <a:pPr/>
              <a:t>28</a:t>
            </a:fld>
            <a:endParaRPr lang="en-US" alt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C7BE5DD4-2FAE-42E8-A4B8-9D6AC67E4BCD}"/>
              </a:ext>
            </a:extLst>
          </p:cNvPr>
          <p:cNvSpPr>
            <a:spLocks noGrp="1" noRot="1" noChangeAspect="1" noTextEdit="1"/>
          </p:cNvSpPr>
          <p:nvPr>
            <p:ph type="sldImg"/>
          </p:nvPr>
        </p:nvSpPr>
        <p:spPr>
          <a:ln/>
        </p:spPr>
      </p:sp>
      <p:sp>
        <p:nvSpPr>
          <p:cNvPr id="153603" name="Notes Placeholder 2">
            <a:extLst>
              <a:ext uri="{FF2B5EF4-FFF2-40B4-BE49-F238E27FC236}">
                <a16:creationId xmlns:a16="http://schemas.microsoft.com/office/drawing/2014/main" id="{859ECDCC-35FA-4D8A-957E-68A12B4257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land management agency (</a:t>
            </a:r>
            <a:r>
              <a:rPr lang="en-US" altLang="en-US" dirty="0" err="1"/>
              <a:t>eg</a:t>
            </a:r>
            <a:r>
              <a:rPr lang="en-US" altLang="en-US" dirty="0"/>
              <a:t>, USFS) has sets of trail standards based on user type, trail class, and season of use.  These may vary regionally.  Make sure to consult with your local unit on the right set of standards for your trail. </a:t>
            </a:r>
          </a:p>
          <a:p>
            <a:endParaRPr lang="en-US" altLang="en-US" dirty="0"/>
          </a:p>
          <a:p>
            <a:r>
              <a:rPr lang="en-US" altLang="en-US" dirty="0"/>
              <a:t>Discuss the usefulness of a trail classification system for planning trail maintenance and providing different trail experiences.</a:t>
            </a:r>
          </a:p>
        </p:txBody>
      </p:sp>
      <p:sp>
        <p:nvSpPr>
          <p:cNvPr id="153604" name="Slide Number Placeholder 3">
            <a:extLst>
              <a:ext uri="{FF2B5EF4-FFF2-40B4-BE49-F238E27FC236}">
                <a16:creationId xmlns:a16="http://schemas.microsoft.com/office/drawing/2014/main" id="{94CF11FA-1ABC-4972-B868-E8C531F719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9D0F93C2-466F-4935-80E5-FF7780736D73}" type="slidenum">
              <a:rPr lang="en-US" altLang="en-US" sz="1300"/>
              <a:pPr/>
              <a:t>5</a:t>
            </a:fld>
            <a:endParaRPr lang="en-US" altLang="en-US" sz="13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014C88EC-38A9-4DC8-B7EB-1FB7C6AC3A64}"/>
              </a:ext>
            </a:extLst>
          </p:cNvPr>
          <p:cNvSpPr>
            <a:spLocks noGrp="1" noRot="1" noChangeAspect="1" noTextEdit="1"/>
          </p:cNvSpPr>
          <p:nvPr>
            <p:ph type="sldImg"/>
          </p:nvPr>
        </p:nvSpPr>
        <p:spPr>
          <a:ln/>
        </p:spPr>
      </p:sp>
      <p:sp>
        <p:nvSpPr>
          <p:cNvPr id="190467" name="Notes Placeholder 2">
            <a:extLst>
              <a:ext uri="{FF2B5EF4-FFF2-40B4-BE49-F238E27FC236}">
                <a16:creationId xmlns:a16="http://schemas.microsoft.com/office/drawing/2014/main" id="{4A82C93A-C253-435C-8F9B-53AC6FED12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We build trails to take us out into landscapes we want to enjoy in their natural state.  But if our trails are changing the landscape’s hydrological patterns, we are impacting that landscape.  Therefore, we need to ensure our trails are designed well and continue to drain properly– it is a Leave No Trace practice!</a:t>
            </a:r>
          </a:p>
          <a:p>
            <a:endParaRPr lang="en-US" altLang="en-US" dirty="0"/>
          </a:p>
          <a:p>
            <a:r>
              <a:rPr lang="en-US" altLang="en-US" dirty="0"/>
              <a:t>The best way to protect trails from typical erosion patterns is by good trail design and construction, whereby a new trail has curvilinear alignment and modest grades (less than 10-15%).  Such a trail should pass only through durable soils on hillsides that can sustain a well-compacted full bench and generous </a:t>
            </a:r>
            <a:r>
              <a:rPr lang="en-US" altLang="en-US" dirty="0" err="1"/>
              <a:t>outslope</a:t>
            </a:r>
            <a:r>
              <a:rPr lang="en-US" altLang="en-US" dirty="0"/>
              <a:t>.  This facilitates sheet flow and minimizes the need for drainage structures. </a:t>
            </a:r>
          </a:p>
        </p:txBody>
      </p:sp>
      <p:sp>
        <p:nvSpPr>
          <p:cNvPr id="190468" name="Slide Number Placeholder 3">
            <a:extLst>
              <a:ext uri="{FF2B5EF4-FFF2-40B4-BE49-F238E27FC236}">
                <a16:creationId xmlns:a16="http://schemas.microsoft.com/office/drawing/2014/main" id="{B735AD1C-AA7A-4D85-90D4-537225A3C3F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49BE92CC-2FB1-4C5A-8811-08C0FB8748E5}" type="slidenum">
              <a:rPr lang="en-US" altLang="en-US" sz="1300"/>
              <a:pPr/>
              <a:t>30</a:t>
            </a:fld>
            <a:endParaRPr lang="en-US" altLang="en-US" sz="13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This picture shows how water descending a natural drainage (aka draw, swale) can get diverted onto a trail.  This could have been prevented with a grade reversal.</a:t>
            </a:r>
          </a:p>
          <a:p>
            <a:endParaRPr lang="en-US" dirty="0"/>
          </a:p>
        </p:txBody>
      </p:sp>
      <p:sp>
        <p:nvSpPr>
          <p:cNvPr id="4" name="Slide Number Placeholder 3"/>
          <p:cNvSpPr>
            <a:spLocks noGrp="1"/>
          </p:cNvSpPr>
          <p:nvPr>
            <p:ph type="sldNum" sz="quarter" idx="5"/>
          </p:nvPr>
        </p:nvSpPr>
        <p:spPr/>
        <p:txBody>
          <a:bodyPr/>
          <a:lstStyle/>
          <a:p>
            <a:fld id="{6C650B21-A1D4-6E4D-9686-6E2DA41B2150}" type="slidenum">
              <a:rPr lang="en-US" smtClean="0"/>
              <a:t>31</a:t>
            </a:fld>
            <a:endParaRPr lang="en-US"/>
          </a:p>
        </p:txBody>
      </p:sp>
    </p:spTree>
    <p:extLst>
      <p:ext uri="{BB962C8B-B14F-4D97-AF65-F5344CB8AC3E}">
        <p14:creationId xmlns:p14="http://schemas.microsoft.com/office/powerpoint/2010/main" val="310453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a:extLst>
              <a:ext uri="{FF2B5EF4-FFF2-40B4-BE49-F238E27FC236}">
                <a16:creationId xmlns:a16="http://schemas.microsoft.com/office/drawing/2014/main" id="{A7DA6EAD-F31C-4A53-8925-48A92CEBA3F6}"/>
              </a:ext>
            </a:extLst>
          </p:cNvPr>
          <p:cNvSpPr>
            <a:spLocks noGrp="1" noRot="1" noChangeAspect="1" noTextEdit="1"/>
          </p:cNvSpPr>
          <p:nvPr>
            <p:ph type="sldImg"/>
          </p:nvPr>
        </p:nvSpPr>
        <p:spPr>
          <a:ln/>
        </p:spPr>
      </p:sp>
      <p:sp>
        <p:nvSpPr>
          <p:cNvPr id="195587" name="Notes Placeholder 2">
            <a:extLst>
              <a:ext uri="{FF2B5EF4-FFF2-40B4-BE49-F238E27FC236}">
                <a16:creationId xmlns:a16="http://schemas.microsoft.com/office/drawing/2014/main" id="{F09213D3-CC9A-460E-91CE-4C49D55663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Grade reversals are especially important wherever the trail passes through a natural drainage.  However, as extra insurance, many designers incorporate frequent grade reversals even when the hillside is uniform, without apparent natural drainages.  This is particularly pertinent under more erosive soil conditions, when the tread may not hold its </a:t>
            </a:r>
            <a:r>
              <a:rPr lang="en-US" altLang="en-US" dirty="0" err="1"/>
              <a:t>outslope</a:t>
            </a:r>
            <a:r>
              <a:rPr lang="en-US" altLang="en-US" dirty="0"/>
              <a:t> very well. “Pointless Up and Downs”</a:t>
            </a:r>
          </a:p>
        </p:txBody>
      </p:sp>
      <p:sp>
        <p:nvSpPr>
          <p:cNvPr id="195588" name="Slide Number Placeholder 3">
            <a:extLst>
              <a:ext uri="{FF2B5EF4-FFF2-40B4-BE49-F238E27FC236}">
                <a16:creationId xmlns:a16="http://schemas.microsoft.com/office/drawing/2014/main" id="{517AEC98-ACAA-4402-8AFD-5CA708174B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409FB489-B458-43EB-9303-4B825DFDBBED}" type="slidenum">
              <a:rPr lang="en-US" altLang="en-US" sz="1300"/>
              <a:pPr/>
              <a:t>33</a:t>
            </a:fld>
            <a:endParaRPr lang="en-US" altLang="en-US" sz="13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a:extLst>
              <a:ext uri="{FF2B5EF4-FFF2-40B4-BE49-F238E27FC236}">
                <a16:creationId xmlns:a16="http://schemas.microsoft.com/office/drawing/2014/main" id="{8E0F0805-F81E-4F9F-B4EA-388180891FFB}"/>
              </a:ext>
            </a:extLst>
          </p:cNvPr>
          <p:cNvSpPr>
            <a:spLocks noGrp="1" noRot="1" noChangeAspect="1" noTextEdit="1"/>
          </p:cNvSpPr>
          <p:nvPr>
            <p:ph type="sldImg"/>
          </p:nvPr>
        </p:nvSpPr>
        <p:spPr>
          <a:ln/>
        </p:spPr>
      </p:sp>
      <p:sp>
        <p:nvSpPr>
          <p:cNvPr id="197635" name="Notes Placeholder 2">
            <a:extLst>
              <a:ext uri="{FF2B5EF4-FFF2-40B4-BE49-F238E27FC236}">
                <a16:creationId xmlns:a16="http://schemas.microsoft.com/office/drawing/2014/main" id="{F79B2F8E-D0F8-46A8-BB29-93ADDBF4FAA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Without a retaining wall, trail builders would be cutting into the tree’s roots.</a:t>
            </a:r>
          </a:p>
        </p:txBody>
      </p:sp>
      <p:sp>
        <p:nvSpPr>
          <p:cNvPr id="197636" name="Slide Number Placeholder 3">
            <a:extLst>
              <a:ext uri="{FF2B5EF4-FFF2-40B4-BE49-F238E27FC236}">
                <a16:creationId xmlns:a16="http://schemas.microsoft.com/office/drawing/2014/main" id="{B03535B4-2445-43B5-88BE-CE162C5D758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5A151508-19AE-4EC4-B7E1-21A4FB63C0BB}" type="slidenum">
              <a:rPr lang="en-US" altLang="en-US" sz="1300"/>
              <a:pPr/>
              <a:t>36</a:t>
            </a:fld>
            <a:endParaRPr lang="en-US" altLang="en-US" sz="13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a:extLst>
              <a:ext uri="{FF2B5EF4-FFF2-40B4-BE49-F238E27FC236}">
                <a16:creationId xmlns:a16="http://schemas.microsoft.com/office/drawing/2014/main" id="{A1861245-12C2-4314-AEE8-542FBCF938FD}"/>
              </a:ext>
            </a:extLst>
          </p:cNvPr>
          <p:cNvSpPr>
            <a:spLocks noGrp="1" noRot="1" noChangeAspect="1" noTextEdit="1"/>
          </p:cNvSpPr>
          <p:nvPr>
            <p:ph type="sldImg"/>
          </p:nvPr>
        </p:nvSpPr>
        <p:spPr>
          <a:ln/>
        </p:spPr>
      </p:sp>
      <p:sp>
        <p:nvSpPr>
          <p:cNvPr id="199683" name="Notes Placeholder 2">
            <a:extLst>
              <a:ext uri="{FF2B5EF4-FFF2-40B4-BE49-F238E27FC236}">
                <a16:creationId xmlns:a16="http://schemas.microsoft.com/office/drawing/2014/main" id="{459C4D77-2037-4EBB-8EBC-A67BC77779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Full bench construction means the entire tread surface rests on undisturbed native soil.  Part bench means part of the tread surface is fill.  Part bench is not recommended.  The fill almost never becomes sturdy.</a:t>
            </a:r>
          </a:p>
        </p:txBody>
      </p:sp>
      <p:sp>
        <p:nvSpPr>
          <p:cNvPr id="199684" name="Slide Number Placeholder 3">
            <a:extLst>
              <a:ext uri="{FF2B5EF4-FFF2-40B4-BE49-F238E27FC236}">
                <a16:creationId xmlns:a16="http://schemas.microsoft.com/office/drawing/2014/main" id="{408A6B16-DF4D-4072-8077-03E8F9DF7A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7D47936E-E17D-4BB1-9A6A-9E8852B14BBC}" type="slidenum">
              <a:rPr lang="en-US" altLang="en-US" sz="1300"/>
              <a:pPr/>
              <a:t>37</a:t>
            </a:fld>
            <a:endParaRPr lang="en-US" altLang="en-US" sz="13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a:extLst>
              <a:ext uri="{FF2B5EF4-FFF2-40B4-BE49-F238E27FC236}">
                <a16:creationId xmlns:a16="http://schemas.microsoft.com/office/drawing/2014/main" id="{4E3F77B2-8554-44F6-987A-F38121AFED8F}"/>
              </a:ext>
            </a:extLst>
          </p:cNvPr>
          <p:cNvSpPr>
            <a:spLocks noGrp="1" noRot="1" noChangeAspect="1" noTextEdit="1"/>
          </p:cNvSpPr>
          <p:nvPr>
            <p:ph type="sldImg"/>
          </p:nvPr>
        </p:nvSpPr>
        <p:spPr>
          <a:ln/>
        </p:spPr>
      </p:sp>
      <p:sp>
        <p:nvSpPr>
          <p:cNvPr id="202755" name="Notes Placeholder 2">
            <a:extLst>
              <a:ext uri="{FF2B5EF4-FFF2-40B4-BE49-F238E27FC236}">
                <a16:creationId xmlns:a16="http://schemas.microsoft.com/office/drawing/2014/main" id="{66A5C80A-EF46-4231-BCF3-AEAC53709D5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Each user type exerts a different kind of pressure and a different kind of wear upon a tread surface.  It is important that trails are built with the right surface material and grade to withstand the user type for which they are intended.</a:t>
            </a:r>
          </a:p>
        </p:txBody>
      </p:sp>
      <p:sp>
        <p:nvSpPr>
          <p:cNvPr id="202756" name="Slide Number Placeholder 3">
            <a:extLst>
              <a:ext uri="{FF2B5EF4-FFF2-40B4-BE49-F238E27FC236}">
                <a16:creationId xmlns:a16="http://schemas.microsoft.com/office/drawing/2014/main" id="{2B3AE7B7-090E-4BCE-B187-E3487646022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7AF43315-1582-4AEA-BA49-6E3C6061B096}" type="slidenum">
              <a:rPr lang="en-US" altLang="en-US" sz="1300"/>
              <a:pPr/>
              <a:t>39</a:t>
            </a:fld>
            <a:endParaRPr lang="en-US" altLang="en-US" sz="13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a:extLst>
              <a:ext uri="{FF2B5EF4-FFF2-40B4-BE49-F238E27FC236}">
                <a16:creationId xmlns:a16="http://schemas.microsoft.com/office/drawing/2014/main" id="{8C20D402-9B97-45A8-9694-E908DA9BACCE}"/>
              </a:ext>
            </a:extLst>
          </p:cNvPr>
          <p:cNvSpPr>
            <a:spLocks noGrp="1" noRot="1" noChangeAspect="1" noTextEdit="1"/>
          </p:cNvSpPr>
          <p:nvPr>
            <p:ph type="sldImg"/>
          </p:nvPr>
        </p:nvSpPr>
        <p:spPr>
          <a:ln/>
        </p:spPr>
      </p:sp>
      <p:sp>
        <p:nvSpPr>
          <p:cNvPr id="203779" name="Notes Placeholder 2">
            <a:extLst>
              <a:ext uri="{FF2B5EF4-FFF2-40B4-BE49-F238E27FC236}">
                <a16:creationId xmlns:a16="http://schemas.microsoft.com/office/drawing/2014/main" id="{C14DAB00-8651-4FF9-9534-B3DB460888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Heavier use usually means more erosion, therefore you’d want a gentler grade.</a:t>
            </a:r>
          </a:p>
        </p:txBody>
      </p:sp>
      <p:sp>
        <p:nvSpPr>
          <p:cNvPr id="203780" name="Slide Number Placeholder 3">
            <a:extLst>
              <a:ext uri="{FF2B5EF4-FFF2-40B4-BE49-F238E27FC236}">
                <a16:creationId xmlns:a16="http://schemas.microsoft.com/office/drawing/2014/main" id="{00003BB3-51C0-4504-B389-CA522867003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905C3786-D711-4FAE-9175-E3776CA3FCE8}" type="slidenum">
              <a:rPr lang="en-US" altLang="en-US" sz="1300"/>
              <a:pPr/>
              <a:t>40</a:t>
            </a:fld>
            <a:endParaRPr lang="en-US" altLang="en-US" sz="13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a:extLst>
              <a:ext uri="{FF2B5EF4-FFF2-40B4-BE49-F238E27FC236}">
                <a16:creationId xmlns:a16="http://schemas.microsoft.com/office/drawing/2014/main" id="{B0D164B4-5EDF-4B6B-AA79-5249A6C64691}"/>
              </a:ext>
            </a:extLst>
          </p:cNvPr>
          <p:cNvSpPr>
            <a:spLocks noGrp="1" noRot="1" noChangeAspect="1" noTextEdit="1"/>
          </p:cNvSpPr>
          <p:nvPr>
            <p:ph type="sldImg"/>
          </p:nvPr>
        </p:nvSpPr>
        <p:spPr>
          <a:ln/>
        </p:spPr>
      </p:sp>
      <p:sp>
        <p:nvSpPr>
          <p:cNvPr id="204803" name="Notes Placeholder 2">
            <a:extLst>
              <a:ext uri="{FF2B5EF4-FFF2-40B4-BE49-F238E27FC236}">
                <a16:creationId xmlns:a16="http://schemas.microsoft.com/office/drawing/2014/main" id="{98349E6E-D0A0-470B-9B5D-02FA2688474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This trail can withstand summer traffic much more than winter.  If it is meant for winter use, consider making the grade more gentle. What about annual rainfall? </a:t>
            </a:r>
          </a:p>
        </p:txBody>
      </p:sp>
      <p:sp>
        <p:nvSpPr>
          <p:cNvPr id="204804" name="Slide Number Placeholder 3">
            <a:extLst>
              <a:ext uri="{FF2B5EF4-FFF2-40B4-BE49-F238E27FC236}">
                <a16:creationId xmlns:a16="http://schemas.microsoft.com/office/drawing/2014/main" id="{C73530E1-DB34-4F1C-8837-5C431D90902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8389C683-9571-43E8-BB81-C3AA749A690A}" type="slidenum">
              <a:rPr lang="en-US" altLang="en-US" sz="1300"/>
              <a:pPr/>
              <a:t>41</a:t>
            </a:fld>
            <a:endParaRPr lang="en-US" altLang="en-US" sz="13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a:extLst>
              <a:ext uri="{FF2B5EF4-FFF2-40B4-BE49-F238E27FC236}">
                <a16:creationId xmlns:a16="http://schemas.microsoft.com/office/drawing/2014/main" id="{BE484818-AB34-4B76-9073-585CA5302802}"/>
              </a:ext>
            </a:extLst>
          </p:cNvPr>
          <p:cNvSpPr>
            <a:spLocks noGrp="1" noRot="1" noChangeAspect="1" noTextEdit="1"/>
          </p:cNvSpPr>
          <p:nvPr>
            <p:ph type="sldImg"/>
          </p:nvPr>
        </p:nvSpPr>
        <p:spPr>
          <a:ln/>
        </p:spPr>
      </p:sp>
      <p:sp>
        <p:nvSpPr>
          <p:cNvPr id="207875" name="Notes Placeholder 2">
            <a:extLst>
              <a:ext uri="{FF2B5EF4-FFF2-40B4-BE49-F238E27FC236}">
                <a16:creationId xmlns:a16="http://schemas.microsoft.com/office/drawing/2014/main" id="{B0FEB48E-9626-438F-878F-E6BD6A01764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Also in this category would be rapid snowmelt.  If a trail needs to withstand a lot of water all at once, that will affect what you deem to be the maximum grade.</a:t>
            </a:r>
          </a:p>
        </p:txBody>
      </p:sp>
      <p:sp>
        <p:nvSpPr>
          <p:cNvPr id="207876" name="Slide Number Placeholder 3">
            <a:extLst>
              <a:ext uri="{FF2B5EF4-FFF2-40B4-BE49-F238E27FC236}">
                <a16:creationId xmlns:a16="http://schemas.microsoft.com/office/drawing/2014/main" id="{EDFB8F88-666C-4A76-B1B9-9320CE18E5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B6621DD7-8D7C-4272-9300-467582528390}" type="slidenum">
              <a:rPr lang="en-US" altLang="en-US" sz="1300"/>
              <a:pPr/>
              <a:t>42</a:t>
            </a:fld>
            <a:endParaRPr lang="en-US" altLang="en-US" sz="13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a:extLst>
              <a:ext uri="{FF2B5EF4-FFF2-40B4-BE49-F238E27FC236}">
                <a16:creationId xmlns:a16="http://schemas.microsoft.com/office/drawing/2014/main" id="{764110F4-AF04-49F3-B2D8-E58C386C3A3B}"/>
              </a:ext>
            </a:extLst>
          </p:cNvPr>
          <p:cNvSpPr>
            <a:spLocks noGrp="1" noRot="1" noChangeAspect="1" noTextEdit="1"/>
          </p:cNvSpPr>
          <p:nvPr>
            <p:ph type="sldImg"/>
          </p:nvPr>
        </p:nvSpPr>
        <p:spPr>
          <a:ln/>
        </p:spPr>
      </p:sp>
      <p:sp>
        <p:nvSpPr>
          <p:cNvPr id="210947" name="Notes Placeholder 2">
            <a:extLst>
              <a:ext uri="{FF2B5EF4-FFF2-40B4-BE49-F238E27FC236}">
                <a16:creationId xmlns:a16="http://schemas.microsoft.com/office/drawing/2014/main" id="{EF603ABF-E268-4BB9-8743-733E1A284F0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t>If possible, a designer should assess similar trails in the nearby area and observe what grades are sustainable there. </a:t>
            </a:r>
          </a:p>
          <a:p>
            <a:endParaRPr lang="en-AU" altLang="en-US"/>
          </a:p>
          <a:p>
            <a:r>
              <a:rPr lang="en-US" altLang="en-US"/>
              <a:t>Based on all these factors and observations, a designer should determine the maximum sustainable grade for the new trail.</a:t>
            </a:r>
          </a:p>
          <a:p>
            <a:endParaRPr lang="en-US" altLang="en-US"/>
          </a:p>
        </p:txBody>
      </p:sp>
      <p:sp>
        <p:nvSpPr>
          <p:cNvPr id="210948" name="Slide Number Placeholder 3">
            <a:extLst>
              <a:ext uri="{FF2B5EF4-FFF2-40B4-BE49-F238E27FC236}">
                <a16:creationId xmlns:a16="http://schemas.microsoft.com/office/drawing/2014/main" id="{C06C9B54-BFAD-4114-A612-040A0987BFA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B9CA4460-5F91-460B-9F1D-36188E958A4E}" type="slidenum">
              <a:rPr lang="en-US" altLang="en-US" sz="1300"/>
              <a:pPr/>
              <a:t>43</a:t>
            </a:fld>
            <a:endParaRPr lang="en-US" alt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a:extLst>
              <a:ext uri="{FF2B5EF4-FFF2-40B4-BE49-F238E27FC236}">
                <a16:creationId xmlns:a16="http://schemas.microsoft.com/office/drawing/2014/main" id="{770A35AD-E2CD-4ED0-B56F-3C816D8CC53B}"/>
              </a:ext>
            </a:extLst>
          </p:cNvPr>
          <p:cNvSpPr>
            <a:spLocks noGrp="1" noRot="1" noChangeAspect="1" noTextEdit="1"/>
          </p:cNvSpPr>
          <p:nvPr>
            <p:ph type="sldImg"/>
          </p:nvPr>
        </p:nvSpPr>
        <p:spPr>
          <a:ln/>
        </p:spPr>
      </p:sp>
      <p:sp>
        <p:nvSpPr>
          <p:cNvPr id="154627" name="Notes Placeholder 2">
            <a:extLst>
              <a:ext uri="{FF2B5EF4-FFF2-40B4-BE49-F238E27FC236}">
                <a16:creationId xmlns:a16="http://schemas.microsoft.com/office/drawing/2014/main" id="{AE4333BB-7EF5-4765-8B21-FA71D3A8D9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Trail planners need to research whether the area they have in mind for the trail already has land management plans in place, for example, plans pertaining to recreation, wildlife, forestry. . .</a:t>
            </a:r>
          </a:p>
        </p:txBody>
      </p:sp>
      <p:sp>
        <p:nvSpPr>
          <p:cNvPr id="154628" name="Slide Number Placeholder 3">
            <a:extLst>
              <a:ext uri="{FF2B5EF4-FFF2-40B4-BE49-F238E27FC236}">
                <a16:creationId xmlns:a16="http://schemas.microsoft.com/office/drawing/2014/main" id="{FBE96101-2D19-4F77-A0EA-0773FCBC8D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9E869165-37EA-482A-8F32-927373E8C368}" type="slidenum">
              <a:rPr lang="en-US" altLang="en-US" sz="1300"/>
              <a:pPr/>
              <a:t>6</a:t>
            </a:fld>
            <a:endParaRPr lang="en-US" altLang="en-US" sz="13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After you’ve established the maximum sustainable grade, go back to your map and look at the average grade between major control points.</a:t>
            </a:r>
          </a:p>
          <a:p>
            <a:endParaRPr lang="en-US" dirty="0"/>
          </a:p>
        </p:txBody>
      </p:sp>
      <p:sp>
        <p:nvSpPr>
          <p:cNvPr id="4" name="Slide Number Placeholder 3"/>
          <p:cNvSpPr>
            <a:spLocks noGrp="1"/>
          </p:cNvSpPr>
          <p:nvPr>
            <p:ph type="sldNum" sz="quarter" idx="5"/>
          </p:nvPr>
        </p:nvSpPr>
        <p:spPr/>
        <p:txBody>
          <a:bodyPr/>
          <a:lstStyle/>
          <a:p>
            <a:fld id="{6C650B21-A1D4-6E4D-9686-6E2DA41B2150}" type="slidenum">
              <a:rPr lang="en-US" smtClean="0"/>
              <a:t>44</a:t>
            </a:fld>
            <a:endParaRPr lang="en-US"/>
          </a:p>
        </p:txBody>
      </p:sp>
    </p:spTree>
    <p:extLst>
      <p:ext uri="{BB962C8B-B14F-4D97-AF65-F5344CB8AC3E}">
        <p14:creationId xmlns:p14="http://schemas.microsoft.com/office/powerpoint/2010/main" val="2784620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solidFill>
                  <a:schemeClr val="tx1"/>
                </a:solidFill>
                <a:latin typeface="Arial" panose="020B0604020202020204" pitchFamily="34" charset="0"/>
                <a:cs typeface="Arial" panose="020B0604020202020204" pitchFamily="34" charset="0"/>
              </a:rPr>
              <a:t>This way you can avoid abrupt grade changes. Flagging From two Control Points Back Towards the Center is an Effective Method</a:t>
            </a:r>
            <a:endParaRPr lang="en-US" dirty="0"/>
          </a:p>
        </p:txBody>
      </p:sp>
      <p:sp>
        <p:nvSpPr>
          <p:cNvPr id="4" name="Slide Number Placeholder 3"/>
          <p:cNvSpPr>
            <a:spLocks noGrp="1"/>
          </p:cNvSpPr>
          <p:nvPr>
            <p:ph type="sldNum" sz="quarter" idx="5"/>
          </p:nvPr>
        </p:nvSpPr>
        <p:spPr/>
        <p:txBody>
          <a:bodyPr/>
          <a:lstStyle/>
          <a:p>
            <a:fld id="{6C650B21-A1D4-6E4D-9686-6E2DA41B2150}" type="slidenum">
              <a:rPr lang="en-US" smtClean="0"/>
              <a:t>45</a:t>
            </a:fld>
            <a:endParaRPr lang="en-US"/>
          </a:p>
        </p:txBody>
      </p:sp>
    </p:spTree>
    <p:extLst>
      <p:ext uri="{BB962C8B-B14F-4D97-AF65-F5344CB8AC3E}">
        <p14:creationId xmlns:p14="http://schemas.microsoft.com/office/powerpoint/2010/main" val="3284039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a:extLst>
              <a:ext uri="{FF2B5EF4-FFF2-40B4-BE49-F238E27FC236}">
                <a16:creationId xmlns:a16="http://schemas.microsoft.com/office/drawing/2014/main" id="{CCDCB9B1-00F1-432D-90E2-DF8F18F65C55}"/>
              </a:ext>
            </a:extLst>
          </p:cNvPr>
          <p:cNvSpPr>
            <a:spLocks noGrp="1" noRot="1" noChangeAspect="1" noTextEdit="1"/>
          </p:cNvSpPr>
          <p:nvPr>
            <p:ph type="sldImg"/>
          </p:nvPr>
        </p:nvSpPr>
        <p:spPr>
          <a:ln/>
        </p:spPr>
      </p:sp>
      <p:sp>
        <p:nvSpPr>
          <p:cNvPr id="216067" name="Notes Placeholder 2">
            <a:extLst>
              <a:ext uri="{FF2B5EF4-FFF2-40B4-BE49-F238E27FC236}">
                <a16:creationId xmlns:a16="http://schemas.microsoft.com/office/drawing/2014/main" id="{28A02319-F75F-4E9B-9B4D-F52400EAB5B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If the grade between two points exceeds maximum, a designer needs to add run (distance) with well-placed turns.  Topographical turns are preferable to switchbacks or climbing turns, because they are less detectable, and therefore less prone to cutting.  </a:t>
            </a:r>
          </a:p>
          <a:p>
            <a:endParaRPr lang="en-US" altLang="en-US"/>
          </a:p>
        </p:txBody>
      </p:sp>
      <p:sp>
        <p:nvSpPr>
          <p:cNvPr id="216068" name="Slide Number Placeholder 3">
            <a:extLst>
              <a:ext uri="{FF2B5EF4-FFF2-40B4-BE49-F238E27FC236}">
                <a16:creationId xmlns:a16="http://schemas.microsoft.com/office/drawing/2014/main" id="{B2002A1D-4E0A-4843-B3F7-16F6E8D1E8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511634D8-C678-4BFE-94A7-2E629E6832CD}" type="slidenum">
              <a:rPr lang="en-US" altLang="en-US" sz="1300"/>
              <a:pPr/>
              <a:t>46</a:t>
            </a:fld>
            <a:endParaRPr lang="en-US" altLang="en-US" sz="13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a:extLst>
              <a:ext uri="{FF2B5EF4-FFF2-40B4-BE49-F238E27FC236}">
                <a16:creationId xmlns:a16="http://schemas.microsoft.com/office/drawing/2014/main" id="{A4741B4E-F599-4201-88E8-59A33E889736}"/>
              </a:ext>
            </a:extLst>
          </p:cNvPr>
          <p:cNvSpPr>
            <a:spLocks noGrp="1" noRot="1" noChangeAspect="1" noTextEdit="1"/>
          </p:cNvSpPr>
          <p:nvPr>
            <p:ph type="sldImg"/>
          </p:nvPr>
        </p:nvSpPr>
        <p:spPr>
          <a:ln/>
        </p:spPr>
      </p:sp>
      <p:sp>
        <p:nvSpPr>
          <p:cNvPr id="217091" name="Notes Placeholder 2">
            <a:extLst>
              <a:ext uri="{FF2B5EF4-FFF2-40B4-BE49-F238E27FC236}">
                <a16:creationId xmlns:a16="http://schemas.microsoft.com/office/drawing/2014/main" id="{20015CA6-CFD0-4BC3-A61B-B33BC6F513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t>If switchbacks or climbing turns are necessary, each one should be located very deliberately.  Locate to facilitate drainage away from the corner by using a ridge nose or a natural topographical swale/drainage.</a:t>
            </a:r>
            <a:endParaRPr lang="en-US" altLang="en-US"/>
          </a:p>
        </p:txBody>
      </p:sp>
      <p:sp>
        <p:nvSpPr>
          <p:cNvPr id="217092" name="Slide Number Placeholder 3">
            <a:extLst>
              <a:ext uri="{FF2B5EF4-FFF2-40B4-BE49-F238E27FC236}">
                <a16:creationId xmlns:a16="http://schemas.microsoft.com/office/drawing/2014/main" id="{91D8D883-6641-4FDF-A507-AADAD57350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22CB8381-971B-40B4-8AA5-89FA45A99F14}" type="slidenum">
              <a:rPr lang="en-US" altLang="en-US" sz="1300"/>
              <a:pPr/>
              <a:t>47</a:t>
            </a:fld>
            <a:endParaRPr lang="en-US" altLang="en-US" sz="13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a:extLst>
              <a:ext uri="{FF2B5EF4-FFF2-40B4-BE49-F238E27FC236}">
                <a16:creationId xmlns:a16="http://schemas.microsoft.com/office/drawing/2014/main" id="{6521B438-471A-4B7E-A82F-7195A139440C}"/>
              </a:ext>
            </a:extLst>
          </p:cNvPr>
          <p:cNvSpPr>
            <a:spLocks noGrp="1" noRot="1" noChangeAspect="1" noTextEdit="1"/>
          </p:cNvSpPr>
          <p:nvPr>
            <p:ph type="sldImg"/>
          </p:nvPr>
        </p:nvSpPr>
        <p:spPr>
          <a:ln/>
        </p:spPr>
      </p:sp>
      <p:sp>
        <p:nvSpPr>
          <p:cNvPr id="232451" name="Notes Placeholder 2">
            <a:extLst>
              <a:ext uri="{FF2B5EF4-FFF2-40B4-BE49-F238E27FC236}">
                <a16:creationId xmlns:a16="http://schemas.microsoft.com/office/drawing/2014/main" id="{D935BC3F-4437-43D7-824E-48BD1F592C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2452" name="Slide Number Placeholder 3">
            <a:extLst>
              <a:ext uri="{FF2B5EF4-FFF2-40B4-BE49-F238E27FC236}">
                <a16:creationId xmlns:a16="http://schemas.microsoft.com/office/drawing/2014/main" id="{E52F631C-5BD2-44EF-AC33-07F5BAAABE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922C650D-3134-4FE2-8DD2-06D92D8B91AB}" type="slidenum">
              <a:rPr lang="en-US" altLang="en-US" sz="1300"/>
              <a:pPr/>
              <a:t>50</a:t>
            </a:fld>
            <a:endParaRPr lang="en-US" altLang="en-US" sz="13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Also- </a:t>
            </a:r>
            <a:r>
              <a:rPr lang="en-US" altLang="en-US" sz="1200" dirty="0">
                <a:latin typeface="Roboto Black" panose="02000000000000000000" pitchFamily="2" charset="0"/>
                <a:ea typeface="Roboto Black" panose="02000000000000000000" pitchFamily="2" charset="0"/>
                <a:cs typeface="Roboto Black" panose="02000000000000000000" pitchFamily="2" charset="0"/>
              </a:rPr>
              <a:t>Identify Potential Sources for Native Construction Materials. </a:t>
            </a:r>
            <a:r>
              <a:rPr lang="en-US" altLang="en-US" dirty="0"/>
              <a:t>The end.  Now you are ready for the trail construction crew!</a:t>
            </a:r>
          </a:p>
          <a:p>
            <a:endParaRPr lang="en-US" dirty="0"/>
          </a:p>
        </p:txBody>
      </p:sp>
      <p:sp>
        <p:nvSpPr>
          <p:cNvPr id="4" name="Slide Number Placeholder 3"/>
          <p:cNvSpPr>
            <a:spLocks noGrp="1"/>
          </p:cNvSpPr>
          <p:nvPr>
            <p:ph type="sldNum" sz="quarter" idx="5"/>
          </p:nvPr>
        </p:nvSpPr>
        <p:spPr/>
        <p:txBody>
          <a:bodyPr/>
          <a:lstStyle/>
          <a:p>
            <a:fld id="{6C650B21-A1D4-6E4D-9686-6E2DA41B2150}" type="slidenum">
              <a:rPr lang="en-US" smtClean="0"/>
              <a:t>55</a:t>
            </a:fld>
            <a:endParaRPr lang="en-US"/>
          </a:p>
        </p:txBody>
      </p:sp>
    </p:spTree>
    <p:extLst>
      <p:ext uri="{BB962C8B-B14F-4D97-AF65-F5344CB8AC3E}">
        <p14:creationId xmlns:p14="http://schemas.microsoft.com/office/powerpoint/2010/main" val="38056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AC32AA29-71B0-4082-BA9A-DBF192F7CB1B}"/>
              </a:ext>
            </a:extLst>
          </p:cNvPr>
          <p:cNvSpPr>
            <a:spLocks noGrp="1" noRot="1" noChangeAspect="1" noTextEdit="1"/>
          </p:cNvSpPr>
          <p:nvPr>
            <p:ph type="sldImg"/>
          </p:nvPr>
        </p:nvSpPr>
        <p:spPr>
          <a:ln/>
        </p:spPr>
      </p:sp>
      <p:sp>
        <p:nvSpPr>
          <p:cNvPr id="155651" name="Notes Placeholder 2">
            <a:extLst>
              <a:ext uri="{FF2B5EF4-FFF2-40B4-BE49-F238E27FC236}">
                <a16:creationId xmlns:a16="http://schemas.microsoft.com/office/drawing/2014/main" id="{C8D3C520-DCEE-457B-B009-D58104551B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or watersheds.  Additionally, some pieces of Federal land have special Congressional designations such as Wilderness Area, Wild and Scenic River, or National Scenic Trail.  Such lands, including the Pacific Crest National Scenic Trail, have special management plans that further guide trail planning and design.</a:t>
            </a:r>
          </a:p>
        </p:txBody>
      </p:sp>
      <p:sp>
        <p:nvSpPr>
          <p:cNvPr id="155652" name="Slide Number Placeholder 3">
            <a:extLst>
              <a:ext uri="{FF2B5EF4-FFF2-40B4-BE49-F238E27FC236}">
                <a16:creationId xmlns:a16="http://schemas.microsoft.com/office/drawing/2014/main" id="{AADFEFC3-9A9D-4000-85F5-D3C8E48786E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E6F8664C-FE6C-4EE9-A786-D447BEB83F92}" type="slidenum">
              <a:rPr lang="en-US" altLang="en-US" sz="1300"/>
              <a:pPr/>
              <a:t>7</a:t>
            </a:fld>
            <a:endParaRPr lang="en-US" altLang="en-US"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036A92DE-38AB-43FC-91E5-6678A259727A}"/>
              </a:ext>
            </a:extLst>
          </p:cNvPr>
          <p:cNvSpPr>
            <a:spLocks noGrp="1" noRot="1" noChangeAspect="1" noTextEdit="1"/>
          </p:cNvSpPr>
          <p:nvPr>
            <p:ph type="sldImg"/>
          </p:nvPr>
        </p:nvSpPr>
        <p:spPr>
          <a:ln/>
        </p:spPr>
      </p:sp>
      <p:sp>
        <p:nvSpPr>
          <p:cNvPr id="156675" name="Notes Placeholder 2">
            <a:extLst>
              <a:ext uri="{FF2B5EF4-FFF2-40B4-BE49-F238E27FC236}">
                <a16:creationId xmlns:a16="http://schemas.microsoft.com/office/drawing/2014/main" id="{87897AEF-D74B-42E4-A63B-A6524926821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next step in Trail Planning is to obtain a detailed Topographic Map of the area.  (Show students briefly how to read contour lines: eg, lines closer together means steeper hillside, etc).</a:t>
            </a:r>
          </a:p>
        </p:txBody>
      </p:sp>
      <p:sp>
        <p:nvSpPr>
          <p:cNvPr id="156676" name="Slide Number Placeholder 3">
            <a:extLst>
              <a:ext uri="{FF2B5EF4-FFF2-40B4-BE49-F238E27FC236}">
                <a16:creationId xmlns:a16="http://schemas.microsoft.com/office/drawing/2014/main" id="{D24C1FAD-6F2A-4855-80C7-A0108374262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EE1B5185-4DB8-4063-BB58-7DBA5D7DC18A}" type="slidenum">
              <a:rPr lang="en-US" altLang="en-US" sz="1300"/>
              <a:pPr/>
              <a:t>8</a:t>
            </a:fld>
            <a:endParaRPr lang="en-US" alt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28C08F2F-6790-4000-A8D1-ED5AAD56E2C8}"/>
              </a:ext>
            </a:extLst>
          </p:cNvPr>
          <p:cNvSpPr>
            <a:spLocks noGrp="1" noRot="1" noChangeAspect="1" noTextEdit="1"/>
          </p:cNvSpPr>
          <p:nvPr>
            <p:ph type="sldImg"/>
          </p:nvPr>
        </p:nvSpPr>
        <p:spPr>
          <a:ln/>
        </p:spPr>
      </p:sp>
      <p:sp>
        <p:nvSpPr>
          <p:cNvPr id="158723" name="Notes Placeholder 2">
            <a:extLst>
              <a:ext uri="{FF2B5EF4-FFF2-40B4-BE49-F238E27FC236}">
                <a16:creationId xmlns:a16="http://schemas.microsoft.com/office/drawing/2014/main" id="{1986F3CC-EF65-4FCD-89EC-EB59FDA73E6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Positive control points are highly desirable places by which they want the trail to pass.  Examples include a trailhead location with adequate parking, stream crossings for affordable bridges (narrow and high-banked) or safe fords (shallow and firm), scenic viewpoints, and side-hill terrain with durable soils on which to build a sustainable trail. </a:t>
            </a:r>
          </a:p>
        </p:txBody>
      </p:sp>
      <p:sp>
        <p:nvSpPr>
          <p:cNvPr id="158724" name="Slide Number Placeholder 3">
            <a:extLst>
              <a:ext uri="{FF2B5EF4-FFF2-40B4-BE49-F238E27FC236}">
                <a16:creationId xmlns:a16="http://schemas.microsoft.com/office/drawing/2014/main" id="{4F04671B-9C5E-46D7-B9D0-B900D4855EC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fld id="{3D5A81CF-FFF3-46DE-8EEF-A6FCDA8D1DF1}" type="slidenum">
              <a:rPr lang="en-US" altLang="en-US" sz="1300"/>
              <a:pPr/>
              <a:t>11</a:t>
            </a:fld>
            <a:endParaRPr lang="en-US" alt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Now that you’ve identified a very rough trail corridor based on researching land management plans, maps, and photos, it’s time to get out on the ground and check it out.</a:t>
            </a:r>
          </a:p>
          <a:p>
            <a:endParaRPr lang="en-US" dirty="0"/>
          </a:p>
        </p:txBody>
      </p:sp>
      <p:sp>
        <p:nvSpPr>
          <p:cNvPr id="4" name="Slide Number Placeholder 3"/>
          <p:cNvSpPr>
            <a:spLocks noGrp="1"/>
          </p:cNvSpPr>
          <p:nvPr>
            <p:ph type="sldNum" sz="quarter" idx="5"/>
          </p:nvPr>
        </p:nvSpPr>
        <p:spPr/>
        <p:txBody>
          <a:bodyPr/>
          <a:lstStyle/>
          <a:p>
            <a:fld id="{6C650B21-A1D4-6E4D-9686-6E2DA41B2150}" type="slidenum">
              <a:rPr lang="en-US" smtClean="0"/>
              <a:t>14</a:t>
            </a:fld>
            <a:endParaRPr lang="en-US"/>
          </a:p>
        </p:txBody>
      </p:sp>
    </p:spTree>
    <p:extLst>
      <p:ext uri="{BB962C8B-B14F-4D97-AF65-F5344CB8AC3E}">
        <p14:creationId xmlns:p14="http://schemas.microsoft.com/office/powerpoint/2010/main" val="738796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During reconnaissance, designers establish </a:t>
            </a:r>
            <a:r>
              <a:rPr lang="en-US" altLang="en-US" b="1" dirty="0"/>
              <a:t>minor</a:t>
            </a:r>
            <a:r>
              <a:rPr lang="en-US" altLang="en-US" dirty="0"/>
              <a:t> control points.  These may cause minor shifts in the trail alignment, but won’t change the overall route.  Examples to follow. . .</a:t>
            </a:r>
          </a:p>
          <a:p>
            <a:endParaRPr lang="en-US" dirty="0"/>
          </a:p>
        </p:txBody>
      </p:sp>
      <p:sp>
        <p:nvSpPr>
          <p:cNvPr id="4" name="Slide Number Placeholder 3"/>
          <p:cNvSpPr>
            <a:spLocks noGrp="1"/>
          </p:cNvSpPr>
          <p:nvPr>
            <p:ph type="sldNum" sz="quarter" idx="5"/>
          </p:nvPr>
        </p:nvSpPr>
        <p:spPr/>
        <p:txBody>
          <a:bodyPr/>
          <a:lstStyle/>
          <a:p>
            <a:fld id="{6C650B21-A1D4-6E4D-9686-6E2DA41B2150}" type="slidenum">
              <a:rPr lang="en-US" smtClean="0"/>
              <a:t>15</a:t>
            </a:fld>
            <a:endParaRPr lang="en-US"/>
          </a:p>
        </p:txBody>
      </p:sp>
    </p:spTree>
    <p:extLst>
      <p:ext uri="{BB962C8B-B14F-4D97-AF65-F5344CB8AC3E}">
        <p14:creationId xmlns:p14="http://schemas.microsoft.com/office/powerpoint/2010/main" val="2847091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Examples include rock outcrops, springs/seeps, big trees, and rock slides/debris flows.  Designers keep track of rough grades between control points with a clinometer.  Reconnaissance also allows designers to determine an alignment that highlights the natural aesthetics of the area. </a:t>
            </a:r>
          </a:p>
          <a:p>
            <a:endParaRPr lang="en-US" dirty="0"/>
          </a:p>
        </p:txBody>
      </p:sp>
      <p:sp>
        <p:nvSpPr>
          <p:cNvPr id="4" name="Slide Number Placeholder 3"/>
          <p:cNvSpPr>
            <a:spLocks noGrp="1"/>
          </p:cNvSpPr>
          <p:nvPr>
            <p:ph type="sldNum" sz="quarter" idx="5"/>
          </p:nvPr>
        </p:nvSpPr>
        <p:spPr/>
        <p:txBody>
          <a:bodyPr/>
          <a:lstStyle/>
          <a:p>
            <a:fld id="{6C650B21-A1D4-6E4D-9686-6E2DA41B2150}" type="slidenum">
              <a:rPr lang="en-US" smtClean="0"/>
              <a:t>16</a:t>
            </a:fld>
            <a:endParaRPr lang="en-US"/>
          </a:p>
        </p:txBody>
      </p:sp>
    </p:spTree>
    <p:extLst>
      <p:ext uri="{BB962C8B-B14F-4D97-AF65-F5344CB8AC3E}">
        <p14:creationId xmlns:p14="http://schemas.microsoft.com/office/powerpoint/2010/main" val="14402969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how or 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405894"/>
            <a:ext cx="7772400" cy="2387600"/>
          </a:xfrm>
        </p:spPr>
        <p:txBody>
          <a:bodyPr anchor="b"/>
          <a:lstStyle>
            <a:lvl1pPr algn="ctr">
              <a:lnSpc>
                <a:spcPts val="6000"/>
              </a:lnSpc>
              <a:defRPr sz="6000"/>
            </a:lvl1pPr>
          </a:lstStyle>
          <a:p>
            <a:r>
              <a:rPr lang="en-US" dirty="0"/>
              <a:t>Click to add a show or section title</a:t>
            </a:r>
          </a:p>
        </p:txBody>
      </p:sp>
      <p:sp>
        <p:nvSpPr>
          <p:cNvPr id="3" name="Subtitle 2"/>
          <p:cNvSpPr>
            <a:spLocks noGrp="1"/>
          </p:cNvSpPr>
          <p:nvPr>
            <p:ph type="subTitle" idx="1" hasCustomPrompt="1"/>
          </p:nvPr>
        </p:nvSpPr>
        <p:spPr>
          <a:xfrm>
            <a:off x="1143000" y="3885569"/>
            <a:ext cx="6858000" cy="1655762"/>
          </a:xfrm>
        </p:spPr>
        <p:txBody>
          <a:bodyPr>
            <a:normAutofit/>
          </a:bodyPr>
          <a:lstStyle>
            <a:lvl1pPr marL="0" indent="0" algn="ctr">
              <a:buNone/>
              <a:defRPr sz="2800">
                <a:solidFill>
                  <a:srgbClr val="00737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 subtitle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Image Mont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959074" y="1404133"/>
            <a:ext cx="4001057" cy="2166243"/>
          </a:xfrm>
        </p:spPr>
        <p:txBody>
          <a:bodyPr>
            <a:normAutofit/>
          </a:bodyPr>
          <a:lstStyle>
            <a:lvl1pPr>
              <a:lnSpc>
                <a:spcPts val="1600"/>
              </a:lnSpc>
              <a:defRPr sz="1600" b="0"/>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dirty="0"/>
              <a:t>click picture icon to place image</a:t>
            </a:r>
          </a:p>
        </p:txBody>
      </p:sp>
      <p:sp>
        <p:nvSpPr>
          <p:cNvPr id="6" name="Picture Placeholder 5"/>
          <p:cNvSpPr>
            <a:spLocks noGrp="1"/>
          </p:cNvSpPr>
          <p:nvPr>
            <p:ph type="pic" sz="quarter" idx="11" hasCustomPrompt="1"/>
          </p:nvPr>
        </p:nvSpPr>
        <p:spPr>
          <a:xfrm>
            <a:off x="1767388" y="3570376"/>
            <a:ext cx="2452910" cy="2763689"/>
          </a:xfrm>
        </p:spPr>
        <p:txBody>
          <a:bodyPr>
            <a:normAutofit/>
          </a:bodyPr>
          <a:lstStyle>
            <a:lvl1pPr>
              <a:lnSpc>
                <a:spcPts val="1600"/>
              </a:lnSpc>
              <a:defRPr sz="1600" b="0"/>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sz="1600" b="0" dirty="0"/>
              <a:t>click picture icon to place image</a:t>
            </a:r>
            <a:endParaRPr lang="en-US" dirty="0"/>
          </a:p>
        </p:txBody>
      </p:sp>
      <p:sp>
        <p:nvSpPr>
          <p:cNvPr id="8" name="Picture Placeholder 7"/>
          <p:cNvSpPr>
            <a:spLocks noGrp="1"/>
          </p:cNvSpPr>
          <p:nvPr>
            <p:ph type="pic" sz="quarter" idx="12" hasCustomPrompt="1"/>
          </p:nvPr>
        </p:nvSpPr>
        <p:spPr>
          <a:xfrm>
            <a:off x="4220298" y="3570376"/>
            <a:ext cx="4005072" cy="2167128"/>
          </a:xfrm>
        </p:spPr>
        <p:txBody>
          <a:bodyPr>
            <a:normAutofit/>
          </a:bodyPr>
          <a:lstStyle>
            <a:lvl1pPr>
              <a:defRPr sz="1600" b="0"/>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sz="1600" b="0" dirty="0"/>
              <a:t>click picture icon to place image</a:t>
            </a:r>
            <a:endParaRPr lang="en-US" dirty="0"/>
          </a:p>
        </p:txBody>
      </p:sp>
      <p:sp>
        <p:nvSpPr>
          <p:cNvPr id="10" name="Picture Placeholder 9"/>
          <p:cNvSpPr>
            <a:spLocks noGrp="1"/>
          </p:cNvSpPr>
          <p:nvPr>
            <p:ph type="pic" sz="quarter" idx="13" hasCustomPrompt="1"/>
          </p:nvPr>
        </p:nvSpPr>
        <p:spPr>
          <a:xfrm>
            <a:off x="4960131" y="808888"/>
            <a:ext cx="2450592" cy="2761488"/>
          </a:xfrm>
        </p:spPr>
        <p:txBody>
          <a:bodyPr>
            <a:normAutofit/>
          </a:bodyPr>
          <a:lstStyle>
            <a:lvl1pPr>
              <a:lnSpc>
                <a:spcPts val="1600"/>
              </a:lnSpc>
              <a:defRPr sz="1600" b="0"/>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sz="1600" b="0" dirty="0"/>
              <a:t>click picture icon to place image</a:t>
            </a:r>
            <a:endParaRPr lang="en-US" dirty="0"/>
          </a:p>
        </p:txBody>
      </p:sp>
    </p:spTree>
    <p:extLst>
      <p:ext uri="{BB962C8B-B14F-4D97-AF65-F5344CB8AC3E}">
        <p14:creationId xmlns:p14="http://schemas.microsoft.com/office/powerpoint/2010/main" val="643766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r Bullets with Image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4710000" y="907939"/>
            <a:ext cx="4072492" cy="4890349"/>
          </a:xfrm>
        </p:spPr>
        <p:txBody>
          <a:bodyPr>
            <a:normAutofit/>
          </a:bodyPr>
          <a:lstStyle>
            <a:lvl1pPr>
              <a:lnSpc>
                <a:spcPts val="1600"/>
              </a:lnSpc>
              <a:defRPr sz="1600" b="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dirty="0"/>
              <a:t>Click the picture icon to place an image</a:t>
            </a:r>
          </a:p>
        </p:txBody>
      </p:sp>
      <p:sp>
        <p:nvSpPr>
          <p:cNvPr id="3" name="Text Placeholder 2"/>
          <p:cNvSpPr>
            <a:spLocks noGrp="1"/>
          </p:cNvSpPr>
          <p:nvPr>
            <p:ph type="body" sz="quarter" idx="11"/>
          </p:nvPr>
        </p:nvSpPr>
        <p:spPr>
          <a:xfrm>
            <a:off x="360138" y="1647371"/>
            <a:ext cx="4211862" cy="4666343"/>
          </a:xfrm>
        </p:spPr>
        <p:txBody>
          <a:bodyPr/>
          <a:lstStyle>
            <a:lvl1pPr marL="342900" indent="-342900">
              <a:lnSpc>
                <a:spcPts val="2400"/>
              </a:lnSpc>
              <a:buFontTx/>
              <a:buBlip>
                <a:blip r:embed="rId3"/>
              </a:buBlip>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360138" y="915442"/>
            <a:ext cx="4211862" cy="731929"/>
          </a:xfrm>
        </p:spPr>
        <p:txBody>
          <a:bodyPr>
            <a:normAutofit/>
          </a:bodyPr>
          <a:lstStyle>
            <a:lvl1pPr>
              <a:lnSpc>
                <a:spcPts val="2400"/>
              </a:lnSpc>
              <a:defRPr sz="2400"/>
            </a:lvl1pPr>
          </a:lstStyle>
          <a:p>
            <a:r>
              <a:rPr lang="en-US"/>
              <a:t>Click to edit Master title style</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r Bullets with Image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261938" y="907939"/>
            <a:ext cx="4072492" cy="5421977"/>
          </a:xfrm>
        </p:spPr>
        <p:txBody>
          <a:bodyPr>
            <a:normAutofit/>
          </a:bodyPr>
          <a:lstStyle>
            <a:lvl1pPr>
              <a:lnSpc>
                <a:spcPts val="1600"/>
              </a:lnSpc>
              <a:defRPr sz="1600" b="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dirty="0"/>
              <a:t>Click the picture icon to place an image</a:t>
            </a:r>
          </a:p>
        </p:txBody>
      </p:sp>
      <p:sp>
        <p:nvSpPr>
          <p:cNvPr id="3" name="Text Placeholder 2"/>
          <p:cNvSpPr>
            <a:spLocks noGrp="1"/>
          </p:cNvSpPr>
          <p:nvPr>
            <p:ph type="body" sz="quarter" idx="11"/>
          </p:nvPr>
        </p:nvSpPr>
        <p:spPr>
          <a:xfrm>
            <a:off x="4493696" y="908050"/>
            <a:ext cx="4310062" cy="4890238"/>
          </a:xfrm>
        </p:spPr>
        <p:txBody>
          <a:bodyPr/>
          <a:lstStyle>
            <a:lvl1pPr marL="342900" indent="-342900">
              <a:lnSpc>
                <a:spcPts val="2400"/>
              </a:lnSpc>
              <a:buFont typeface="Arial" charset="0"/>
              <a:buChar cha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4488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7A378ED-60C9-AF49-BA51-EEB4B9FBA4C7}" type="datetimeFigureOut">
              <a:rPr lang="en-US" smtClean="0"/>
              <a:t>11/18/2022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0105D0AF-FA43-0147-8CBC-12CCA2E3F7EF}"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67A378ED-60C9-AF49-BA51-EEB4B9FBA4C7}" type="datetimeFigureOut">
              <a:rPr lang="en-US" smtClean="0"/>
              <a:t>11/18/2022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0105D0AF-FA43-0147-8CBC-12CCA2E3F7EF}"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67A378ED-60C9-AF49-BA51-EEB4B9FBA4C7}" type="datetimeFigureOut">
              <a:rPr lang="en-US" smtClean="0"/>
              <a:t>11/18/2022</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0105D0AF-FA43-0147-8CBC-12CCA2E3F7EF}"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67A378ED-60C9-AF49-BA51-EEB4B9FBA4C7}" type="datetimeFigureOut">
              <a:rPr lang="en-US" smtClean="0"/>
              <a:t>11/18/2022</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0105D0AF-FA43-0147-8CBC-12CCA2E3F7EF}"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67A378ED-60C9-AF49-BA51-EEB4B9FBA4C7}" type="datetimeFigureOut">
              <a:rPr lang="en-US" smtClean="0"/>
              <a:t>11/18/2022</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0105D0AF-FA43-0147-8CBC-12CCA2E3F7EF}"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67A378ED-60C9-AF49-BA51-EEB4B9FBA4C7}" type="datetimeFigureOut">
              <a:rPr lang="en-US" smtClean="0"/>
              <a:t>11/18/2022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0105D0AF-FA43-0147-8CBC-12CCA2E3F7E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664141"/>
            <a:ext cx="7772400" cy="1644504"/>
          </a:xfrm>
        </p:spPr>
        <p:txBody>
          <a:bodyPr anchor="t"/>
          <a:lstStyle>
            <a:lvl1pPr algn="ctr">
              <a:lnSpc>
                <a:spcPts val="6000"/>
              </a:lnSpc>
              <a:defRPr sz="6000"/>
            </a:lvl1pPr>
          </a:lstStyle>
          <a:p>
            <a:r>
              <a:rPr lang="en-US"/>
              <a:t>Click to edit Master title style</a:t>
            </a:r>
            <a:endParaRPr lang="en-US" dirty="0"/>
          </a:p>
        </p:txBody>
      </p:sp>
      <p:sp>
        <p:nvSpPr>
          <p:cNvPr id="8" name="Picture Placeholder 7"/>
          <p:cNvSpPr>
            <a:spLocks noGrp="1"/>
          </p:cNvSpPr>
          <p:nvPr>
            <p:ph type="pic" sz="quarter" idx="13" hasCustomPrompt="1"/>
          </p:nvPr>
        </p:nvSpPr>
        <p:spPr>
          <a:xfrm>
            <a:off x="0" y="758825"/>
            <a:ext cx="9144000" cy="3586347"/>
          </a:xfrm>
        </p:spPr>
        <p:txBody>
          <a:bodyPr>
            <a:normAutofit/>
          </a:bodyPr>
          <a:lstStyle>
            <a:lvl1pPr>
              <a:defRPr sz="2000" b="0">
                <a:solidFill>
                  <a:schemeClr val="tx1">
                    <a:lumMod val="50000"/>
                    <a:lumOff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dirty="0"/>
              <a:t>Click the picture icon to add a title image</a:t>
            </a:r>
          </a:p>
        </p:txBody>
      </p:sp>
      <p:sp>
        <p:nvSpPr>
          <p:cNvPr id="9" name="Rectangle 8"/>
          <p:cNvSpPr/>
          <p:nvPr userDrawn="1"/>
        </p:nvSpPr>
        <p:spPr>
          <a:xfrm>
            <a:off x="1" y="4345172"/>
            <a:ext cx="9143999" cy="127960"/>
          </a:xfrm>
          <a:prstGeom prst="rect">
            <a:avLst/>
          </a:prstGeom>
          <a:gradFill>
            <a:gsLst>
              <a:gs pos="0">
                <a:schemeClr val="tx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67A378ED-60C9-AF49-BA51-EEB4B9FBA4C7}" type="datetimeFigureOut">
              <a:rPr lang="en-US" smtClean="0"/>
              <a:t>11/18/2022</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0105D0AF-FA43-0147-8CBC-12CCA2E3F7EF}"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7A378ED-60C9-AF49-BA51-EEB4B9FBA4C7}" type="datetimeFigureOut">
              <a:rPr lang="en-US" smtClean="0"/>
              <a:t>11/18/2022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0105D0AF-FA43-0147-8CBC-12CCA2E3F7EF}"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7A378ED-60C9-AF49-BA51-EEB4B9FBA4C7}" type="datetimeFigureOut">
              <a:rPr lang="en-US" smtClean="0"/>
              <a:t>11/18/2022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0105D0AF-FA43-0147-8CBC-12CCA2E3F7E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804863" indent="-225425">
              <a:tabLst/>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Large Image - Horizont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779463"/>
            <a:ext cx="9144000" cy="5110974"/>
          </a:xfrm>
        </p:spPr>
        <p:txBody>
          <a:bodyPr>
            <a:normAutofit/>
          </a:bodyPr>
          <a:lstStyle>
            <a:lvl1pPr>
              <a:defRPr sz="1600" b="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dirty="0"/>
              <a:t>click the picture icon to place a single large horizontal image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Large Image - Vertic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2509284" y="779463"/>
            <a:ext cx="4125432" cy="5600072"/>
          </a:xfrm>
          <a:effectLst/>
        </p:spPr>
        <p:txBody>
          <a:bodyPr>
            <a:normAutofit/>
          </a:bodyPr>
          <a:lstStyle>
            <a:lvl1pPr marL="0" marR="0" indent="0" algn="l" defTabSz="914400" rtl="0" eaLnBrk="1" fontAlgn="auto" latinLnBrk="0" hangingPunct="1">
              <a:lnSpc>
                <a:spcPts val="1600"/>
              </a:lnSpc>
              <a:spcBef>
                <a:spcPts val="1000"/>
              </a:spcBef>
              <a:spcAft>
                <a:spcPts val="0"/>
              </a:spcAft>
              <a:buClrTx/>
              <a:buSzPct val="90000"/>
              <a:buFontTx/>
              <a:buNone/>
              <a:tabLst/>
              <a:defRPr sz="1600" b="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dirty="0"/>
              <a:t>click the picture icon to place a single large vertical image</a:t>
            </a:r>
          </a:p>
        </p:txBody>
      </p:sp>
    </p:spTree>
    <p:extLst>
      <p:ext uri="{BB962C8B-B14F-4D97-AF65-F5344CB8AC3E}">
        <p14:creationId xmlns:p14="http://schemas.microsoft.com/office/powerpoint/2010/main" val="1572451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Small Images - Horizont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2048539" y="814903"/>
            <a:ext cx="5047488" cy="2697480"/>
          </a:xfrm>
        </p:spPr>
        <p:txBody>
          <a:bodyPr>
            <a:normAutofit/>
          </a:bodyPr>
          <a:lstStyle>
            <a:lvl1pPr>
              <a:lnSpc>
                <a:spcPts val="1600"/>
              </a:lnSpc>
              <a:defRPr sz="1600" b="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dirty="0"/>
              <a:t>click the picture icon to place one of two small horizontal images</a:t>
            </a:r>
          </a:p>
        </p:txBody>
      </p:sp>
      <p:sp>
        <p:nvSpPr>
          <p:cNvPr id="3" name="Picture Placeholder 2"/>
          <p:cNvSpPr>
            <a:spLocks noGrp="1"/>
          </p:cNvSpPr>
          <p:nvPr>
            <p:ph type="pic" sz="quarter" idx="11" hasCustomPrompt="1"/>
          </p:nvPr>
        </p:nvSpPr>
        <p:spPr>
          <a:xfrm>
            <a:off x="2047875" y="3665023"/>
            <a:ext cx="5048250" cy="2700337"/>
          </a:xfrm>
        </p:spPr>
        <p:txBody>
          <a:bodyPr>
            <a:normAutofit/>
          </a:bodyPr>
          <a:lstStyle>
            <a:lvl1pPr marL="228600" marR="0" indent="-228600" algn="l" defTabSz="914400" rtl="0" eaLnBrk="1" fontAlgn="auto" latinLnBrk="0" hangingPunct="1">
              <a:lnSpc>
                <a:spcPts val="1600"/>
              </a:lnSpc>
              <a:spcBef>
                <a:spcPts val="1000"/>
              </a:spcBef>
              <a:spcAft>
                <a:spcPts val="0"/>
              </a:spcAft>
              <a:buClrTx/>
              <a:buSzPct val="90000"/>
              <a:buFontTx/>
              <a:buNone/>
              <a:tabLst/>
              <a:defRPr sz="1600" b="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dirty="0"/>
              <a:t>click the picture icon to place one of two small horizontal images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Small Images - Vertic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987860" y="961823"/>
            <a:ext cx="3429000" cy="5231479"/>
          </a:xfrm>
        </p:spPr>
        <p:txBody>
          <a:bodyPr>
            <a:normAutofit/>
          </a:bodyPr>
          <a:lstStyle>
            <a:lvl1pPr>
              <a:lnSpc>
                <a:spcPts val="1600"/>
              </a:lnSpc>
              <a:defRPr sz="1600" b="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dirty="0"/>
              <a:t>click the picture icon to place one of two small vertical images</a:t>
            </a:r>
          </a:p>
        </p:txBody>
      </p:sp>
      <p:sp>
        <p:nvSpPr>
          <p:cNvPr id="3" name="Picture Placeholder 2"/>
          <p:cNvSpPr>
            <a:spLocks noGrp="1"/>
          </p:cNvSpPr>
          <p:nvPr>
            <p:ph type="pic" sz="quarter" idx="11" hasCustomPrompt="1"/>
          </p:nvPr>
        </p:nvSpPr>
        <p:spPr>
          <a:xfrm>
            <a:off x="4569534" y="961823"/>
            <a:ext cx="3431436" cy="5231479"/>
          </a:xfrm>
        </p:spPr>
        <p:txBody>
          <a:bodyPr>
            <a:normAutofit/>
          </a:bodyPr>
          <a:lstStyle>
            <a:lvl1pPr marL="228600" marR="0" indent="-228600" algn="l" defTabSz="914400" rtl="0" eaLnBrk="1" fontAlgn="auto" latinLnBrk="0" hangingPunct="1">
              <a:lnSpc>
                <a:spcPts val="1600"/>
              </a:lnSpc>
              <a:spcBef>
                <a:spcPts val="1000"/>
              </a:spcBef>
              <a:spcAft>
                <a:spcPts val="0"/>
              </a:spcAft>
              <a:buClrTx/>
              <a:buSzPct val="90000"/>
              <a:buFontTx/>
              <a:buNone/>
              <a:tabLst/>
              <a:defRPr sz="1600" b="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dirty="0"/>
              <a:t>click the picture icon to place one of two small vertical images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Image with Desc - Horizont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733425" y="893763"/>
            <a:ext cx="7677150" cy="4351337"/>
          </a:xfrm>
        </p:spPr>
        <p:txBody>
          <a:bodyPr/>
          <a:lstStyle>
            <a:lvl1pPr>
              <a:defRPr sz="2000" b="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dirty="0"/>
              <a:t>Click to place a single horizontal image</a:t>
            </a:r>
          </a:p>
        </p:txBody>
      </p:sp>
      <p:sp>
        <p:nvSpPr>
          <p:cNvPr id="3" name="Text Placeholder 2"/>
          <p:cNvSpPr>
            <a:spLocks noGrp="1"/>
          </p:cNvSpPr>
          <p:nvPr>
            <p:ph type="body" sz="quarter" idx="11" hasCustomPrompt="1"/>
          </p:nvPr>
        </p:nvSpPr>
        <p:spPr>
          <a:xfrm>
            <a:off x="958591" y="5345112"/>
            <a:ext cx="7226817" cy="942273"/>
          </a:xfrm>
        </p:spPr>
        <p:txBody>
          <a:bodyPr>
            <a:normAutofit/>
          </a:bodyPr>
          <a:lstStyle>
            <a:lvl1pPr algn="ctr">
              <a:defRPr sz="2000" baseline="0"/>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sz="2000" dirty="0"/>
              <a:t>Click to add a title and/or description of the image above, and backspace to delete the bullet if you don’t want it.</a:t>
            </a:r>
            <a:endParaRPr lang="en-US" dirty="0"/>
          </a:p>
        </p:txBody>
      </p:sp>
    </p:spTree>
    <p:extLst>
      <p:ext uri="{BB962C8B-B14F-4D97-AF65-F5344CB8AC3E}">
        <p14:creationId xmlns:p14="http://schemas.microsoft.com/office/powerpoint/2010/main" val="155629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ngle Image with Desc - Vertic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485331" y="844144"/>
            <a:ext cx="4072492" cy="5464507"/>
          </a:xfrm>
        </p:spPr>
        <p:txBody>
          <a:bodyPr>
            <a:normAutofit/>
          </a:bodyPr>
          <a:lstStyle>
            <a:lvl1pPr>
              <a:lnSpc>
                <a:spcPts val="1600"/>
              </a:lnSpc>
              <a:defRPr sz="1600" b="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dirty="0"/>
              <a:t>Click to place a single horizontal image</a:t>
            </a:r>
          </a:p>
        </p:txBody>
      </p:sp>
      <p:sp>
        <p:nvSpPr>
          <p:cNvPr id="4" name="Text Placeholder 3"/>
          <p:cNvSpPr>
            <a:spLocks noGrp="1"/>
          </p:cNvSpPr>
          <p:nvPr>
            <p:ph type="body" sz="quarter" idx="11" hasCustomPrompt="1"/>
          </p:nvPr>
        </p:nvSpPr>
        <p:spPr>
          <a:xfrm>
            <a:off x="4721225" y="1992313"/>
            <a:ext cx="4230688" cy="2692400"/>
          </a:xfrm>
        </p:spPr>
        <p:txBody>
          <a:bodyPr>
            <a:normAutofit/>
          </a:bodyPr>
          <a:lstStyle>
            <a:lvl1pPr marL="0" indent="0" algn="l">
              <a:defRPr sz="2000" baseline="0"/>
            </a:lvl1pPr>
          </a:lstStyle>
          <a:p>
            <a:pPr marL="228600" marR="0" lvl="0" indent="-228600" algn="l" defTabSz="914400" rtl="0" eaLnBrk="1" fontAlgn="auto" latinLnBrk="0" hangingPunct="1">
              <a:lnSpc>
                <a:spcPct val="90000"/>
              </a:lnSpc>
              <a:spcBef>
                <a:spcPts val="1000"/>
              </a:spcBef>
              <a:spcAft>
                <a:spcPts val="0"/>
              </a:spcAft>
              <a:buClrTx/>
              <a:buSzPct val="90000"/>
              <a:buFontTx/>
              <a:buNone/>
              <a:tabLst/>
              <a:defRPr/>
            </a:pPr>
            <a:r>
              <a:rPr lang="en-US" sz="2000" dirty="0"/>
              <a:t>Click to add a title and/or description of the image, and backspace to delete the bullet if you don’t want it.</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138" y="915442"/>
            <a:ext cx="8155212" cy="991329"/>
          </a:xfrm>
          <a:prstGeom prst="rect">
            <a:avLst/>
          </a:prstGeom>
        </p:spPr>
        <p:txBody>
          <a:bodyPr vert="horz" lIns="91440" tIns="45720" rIns="91440" bIns="45720" rtlCol="0" anchor="t">
            <a:normAutofit/>
          </a:bodyPr>
          <a:lstStyle/>
          <a:p>
            <a:r>
              <a:rPr lang="en-US" dirty="0"/>
              <a:t>Click to add a slide title</a:t>
            </a:r>
          </a:p>
        </p:txBody>
      </p:sp>
      <p:sp>
        <p:nvSpPr>
          <p:cNvPr id="3" name="Text Placeholder 2"/>
          <p:cNvSpPr>
            <a:spLocks noGrp="1"/>
          </p:cNvSpPr>
          <p:nvPr>
            <p:ph type="body" idx="1"/>
          </p:nvPr>
        </p:nvSpPr>
        <p:spPr>
          <a:xfrm>
            <a:off x="628650" y="1964991"/>
            <a:ext cx="7886700" cy="3752215"/>
          </a:xfrm>
          <a:prstGeom prst="rect">
            <a:avLst/>
          </a:prstGeom>
        </p:spPr>
        <p:txBody>
          <a:bodyPr vert="horz" lIns="91440" tIns="45720" rIns="91440" bIns="45720" rtlCol="0">
            <a:normAutofit/>
          </a:bodyPr>
          <a:lstStyle/>
          <a:p>
            <a:pPr lvl="0"/>
            <a:r>
              <a:rPr lang="en-US" dirty="0"/>
              <a:t>Click to add text (backspace over bullets if you don’t need them)</a:t>
            </a:r>
          </a:p>
          <a:p>
            <a:pPr lvl="1"/>
            <a:r>
              <a:rPr lang="en-US" dirty="0"/>
              <a:t>Second level </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1645180"/>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62" r:id="rId3"/>
    <p:sldLayoutId id="2147483673" r:id="rId4"/>
    <p:sldLayoutId id="2147483672" r:id="rId5"/>
    <p:sldLayoutId id="2147483674" r:id="rId6"/>
    <p:sldLayoutId id="2147483675" r:id="rId7"/>
    <p:sldLayoutId id="2147483676" r:id="rId8"/>
    <p:sldLayoutId id="2147483677" r:id="rId9"/>
    <p:sldLayoutId id="2147483679" r:id="rId10"/>
    <p:sldLayoutId id="2147483680" r:id="rId11"/>
    <p:sldLayoutId id="2147483681" r:id="rId12"/>
    <p:sldLayoutId id="214748368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Lst>
  <p:txStyles>
    <p:titleStyle>
      <a:lvl1pPr algn="l" defTabSz="914400" rtl="0" eaLnBrk="1" latinLnBrk="0" hangingPunct="1">
        <a:lnSpc>
          <a:spcPts val="3200"/>
        </a:lnSpc>
        <a:spcBef>
          <a:spcPct val="0"/>
        </a:spcBef>
        <a:buNone/>
        <a:defRPr sz="3200" b="1" i="0" kern="1200" baseline="0">
          <a:solidFill>
            <a:srgbClr val="546223"/>
          </a:solidFill>
          <a:latin typeface="Roboto Black" charset="0"/>
          <a:ea typeface="Roboto Black" charset="0"/>
          <a:cs typeface="Roboto Black" charset="0"/>
        </a:defRPr>
      </a:lvl1pPr>
    </p:titleStyle>
    <p:bodyStyle>
      <a:lvl1pPr marL="406400" indent="-406400" algn="l" defTabSz="914400" rtl="0" eaLnBrk="1" latinLnBrk="0" hangingPunct="1">
        <a:lnSpc>
          <a:spcPts val="2800"/>
        </a:lnSpc>
        <a:spcBef>
          <a:spcPts val="1000"/>
        </a:spcBef>
        <a:buSzPct val="90000"/>
        <a:buFontTx/>
        <a:buBlip>
          <a:blip r:embed="rId25"/>
        </a:buBlip>
        <a:tabLst/>
        <a:defRPr sz="2800" b="1" i="0" kern="1200" baseline="0">
          <a:solidFill>
            <a:schemeClr val="tx1"/>
          </a:solidFill>
          <a:latin typeface="Roboto" charset="0"/>
          <a:ea typeface="Roboto" charset="0"/>
          <a:cs typeface="Roboto" charset="0"/>
        </a:defRPr>
      </a:lvl1pPr>
      <a:lvl2pPr marL="685800" indent="-228600" algn="l" defTabSz="914400" rtl="0" eaLnBrk="1" latinLnBrk="0" hangingPunct="1">
        <a:lnSpc>
          <a:spcPct val="90000"/>
        </a:lnSpc>
        <a:spcBef>
          <a:spcPts val="500"/>
        </a:spcBef>
        <a:buFontTx/>
        <a:buBlip>
          <a:blip r:embed="rId26"/>
        </a:buBlip>
        <a:defRPr sz="2400" b="1" i="0" kern="1200">
          <a:solidFill>
            <a:schemeClr val="tx1">
              <a:lumMod val="65000"/>
              <a:lumOff val="35000"/>
            </a:schemeClr>
          </a:solidFill>
          <a:latin typeface="Roboto" charset="0"/>
          <a:ea typeface="Roboto" charset="0"/>
          <a:cs typeface="Roboto" charset="0"/>
        </a:defRPr>
      </a:lvl2pPr>
      <a:lvl3pPr marL="1143000" indent="-228600" algn="l" defTabSz="914400" rtl="0" eaLnBrk="1" latinLnBrk="0" hangingPunct="1">
        <a:lnSpc>
          <a:spcPct val="90000"/>
        </a:lnSpc>
        <a:spcBef>
          <a:spcPts val="500"/>
        </a:spcBef>
        <a:buFont typeface="Wingdings" charset="2"/>
        <a:buChar char="§"/>
        <a:defRPr sz="2000" b="0" i="1" kern="1200">
          <a:solidFill>
            <a:schemeClr val="tx1">
              <a:lumMod val="65000"/>
              <a:lumOff val="35000"/>
            </a:schemeClr>
          </a:solidFill>
          <a:latin typeface="Roboto Medium" charset="0"/>
          <a:ea typeface="Roboto Medium" charset="0"/>
          <a:cs typeface="Roboto Medium" charset="0"/>
        </a:defRPr>
      </a:lvl3pPr>
      <a:lvl4pPr marL="1600200" indent="-228600" algn="l" defTabSz="914400" rtl="0" eaLnBrk="1" latinLnBrk="0" hangingPunct="1">
        <a:lnSpc>
          <a:spcPct val="90000"/>
        </a:lnSpc>
        <a:spcBef>
          <a:spcPts val="500"/>
        </a:spcBef>
        <a:buFont typeface="Arial" charset="0"/>
        <a:buChar char="•"/>
        <a:defRPr sz="1800" b="0" i="0" kern="1200">
          <a:solidFill>
            <a:schemeClr val="tx1">
              <a:lumMod val="65000"/>
              <a:lumOff val="3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Font typeface="Arial" charset="0"/>
        <a:buChar char="•"/>
        <a:defRPr sz="1800" b="0" i="1" kern="1200">
          <a:solidFill>
            <a:schemeClr val="tx1">
              <a:lumMod val="65000"/>
              <a:lumOff val="3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8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7.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image" Target="../media/image66.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hyperlink" Target="https://www.pcta.org/volunteer/regional-groups/" TargetMode="External"/><Relationship Id="rId2" Type="http://schemas.openxmlformats.org/officeDocument/2006/relationships/hyperlink" Target="https://www.pcta.org/volunteer/project-schedule/" TargetMode="External"/><Relationship Id="rId1" Type="http://schemas.openxmlformats.org/officeDocument/2006/relationships/slideLayout" Target="../slideLayouts/slideLayout3.xml"/><Relationship Id="rId5" Type="http://schemas.openxmlformats.org/officeDocument/2006/relationships/hyperlink" Target="https://www.fhwa.dot.gov/environment/recreational_trails/publications/fs_publications/" TargetMode="External"/><Relationship Id="rId4" Type="http://schemas.openxmlformats.org/officeDocument/2006/relationships/hyperlink" Target="https://www.pcta.org/volunteer/trail-skills-college/"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Arial" panose="020B0604020202020204" pitchFamily="34" charset="0"/>
                <a:cs typeface="Arial" panose="020B0604020202020204" pitchFamily="34" charset="0"/>
              </a:rPr>
              <a:t>Basic Trail Design</a:t>
            </a:r>
          </a:p>
        </p:txBody>
      </p:sp>
      <p:sp>
        <p:nvSpPr>
          <p:cNvPr id="3" name="Subtitle 2"/>
          <p:cNvSpPr>
            <a:spLocks noGrp="1"/>
          </p:cNvSpPr>
          <p:nvPr>
            <p:ph type="subTitle" idx="1"/>
          </p:nvPr>
        </p:nvSpPr>
        <p:spPr/>
        <p:txBody>
          <a:bodyPr vert="horz" lIns="91440" tIns="45720" rIns="91440" bIns="45720" rtlCol="0" anchor="t">
            <a:normAutofit/>
          </a:bodyPr>
          <a:lstStyle/>
          <a:p>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Welcome! </a:t>
            </a:r>
          </a:p>
          <a:p>
            <a:r>
              <a:rPr lang="en-US" dirty="0">
                <a:latin typeface="Arial"/>
                <a:cs typeface="Arial"/>
              </a:rPr>
              <a:t>We’ll begin shortly after 5:30 PM</a:t>
            </a:r>
          </a:p>
        </p:txBody>
      </p:sp>
    </p:spTree>
    <p:extLst>
      <p:ext uri="{BB962C8B-B14F-4D97-AF65-F5344CB8AC3E}">
        <p14:creationId xmlns:p14="http://schemas.microsoft.com/office/powerpoint/2010/main" val="1065742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a:extLst>
              <a:ext uri="{FF2B5EF4-FFF2-40B4-BE49-F238E27FC236}">
                <a16:creationId xmlns:a16="http://schemas.microsoft.com/office/drawing/2014/main" id="{4103907A-FCED-450A-8B3A-0D6DAF6678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3960" y="795038"/>
            <a:ext cx="8091949" cy="5267923"/>
          </a:xfr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a:extLst>
              <a:ext uri="{FF2B5EF4-FFF2-40B4-BE49-F238E27FC236}">
                <a16:creationId xmlns:a16="http://schemas.microsoft.com/office/drawing/2014/main" id="{2EA3D447-E054-4DD9-8279-6C6B0FF758BA}"/>
              </a:ext>
            </a:extLst>
          </p:cNvPr>
          <p:cNvSpPr txBox="1">
            <a:spLocks noChangeArrowheads="1"/>
          </p:cNvSpPr>
          <p:nvPr/>
        </p:nvSpPr>
        <p:spPr bwMode="auto">
          <a:xfrm>
            <a:off x="1485900" y="3048000"/>
            <a:ext cx="6172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a:latin typeface="Arial" panose="020B0604020202020204" pitchFamily="34" charset="0"/>
                <a:cs typeface="Arial" panose="020B0604020202020204" pitchFamily="34" charset="0"/>
              </a:rPr>
              <a:t>Major Control Points</a:t>
            </a:r>
          </a:p>
        </p:txBody>
      </p:sp>
      <p:pic>
        <p:nvPicPr>
          <p:cNvPr id="32770" name="Picture 2" descr="Concrete Bridge 2">
            <a:extLst>
              <a:ext uri="{FF2B5EF4-FFF2-40B4-BE49-F238E27FC236}">
                <a16:creationId xmlns:a16="http://schemas.microsoft.com/office/drawing/2014/main" id="{81C25DB3-1DC2-4454-A04B-215960617B0A}"/>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a:extLst>
              <a:ext uri="{FF2B5EF4-FFF2-40B4-BE49-F238E27FC236}">
                <a16:creationId xmlns:a16="http://schemas.microsoft.com/office/drawing/2014/main" id="{5D952C32-5557-46F2-85E9-22D3319108A6}"/>
              </a:ext>
            </a:extLst>
          </p:cNvPr>
          <p:cNvSpPr>
            <a:spLocks noChangeArrowheads="1"/>
          </p:cNvSpPr>
          <p:nvPr/>
        </p:nvSpPr>
        <p:spPr bwMode="auto">
          <a:xfrm>
            <a:off x="2754086" y="0"/>
            <a:ext cx="6389914" cy="685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r>
              <a:rPr lang="en-US" altLang="en-US" sz="4000" dirty="0">
                <a:latin typeface="Roboto" panose="02000000000000000000" pitchFamily="2" charset="0"/>
                <a:ea typeface="Roboto" panose="02000000000000000000" pitchFamily="2" charset="0"/>
                <a:cs typeface="Roboto" panose="02000000000000000000" pitchFamily="2" charset="0"/>
              </a:rPr>
              <a:t>Rivers or Bodies of Water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2773"/>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3" fill="hold" grpId="0" nodeType="afterEffect">
                                  <p:stCondLst>
                                    <p:cond delay="0"/>
                                  </p:stCondLst>
                                  <p:childTnLst>
                                    <p:set>
                                      <p:cBhvr>
                                        <p:cTn id="9" dur="1" fill="hold">
                                          <p:stCondLst>
                                            <p:cond delay="0"/>
                                          </p:stCondLst>
                                        </p:cTn>
                                        <p:tgtEl>
                                          <p:spTgt spid="32771"/>
                                        </p:tgtEl>
                                        <p:attrNameLst>
                                          <p:attrName>style.visibility</p:attrName>
                                        </p:attrNameLst>
                                      </p:cBhvr>
                                      <p:to>
                                        <p:strVal val="visible"/>
                                      </p:to>
                                    </p:set>
                                    <p:anim calcmode="lin" valueType="num">
                                      <p:cBhvr additive="base">
                                        <p:cTn id="10" dur="1000" fill="hold"/>
                                        <p:tgtEl>
                                          <p:spTgt spid="32771"/>
                                        </p:tgtEl>
                                        <p:attrNameLst>
                                          <p:attrName>ppt_x</p:attrName>
                                        </p:attrNameLst>
                                      </p:cBhvr>
                                      <p:tavLst>
                                        <p:tav tm="0">
                                          <p:val>
                                            <p:strVal val="1+#ppt_w/2"/>
                                          </p:val>
                                        </p:tav>
                                        <p:tav tm="100000">
                                          <p:val>
                                            <p:strVal val="#ppt_x"/>
                                          </p:val>
                                        </p:tav>
                                      </p:tavLst>
                                    </p:anim>
                                    <p:anim calcmode="lin" valueType="num">
                                      <p:cBhvr additive="base">
                                        <p:cTn id="11" dur="1000" fill="hold"/>
                                        <p:tgtEl>
                                          <p:spTgt spid="32771"/>
                                        </p:tgtEl>
                                        <p:attrNameLst>
                                          <p:attrName>ppt_y</p:attrName>
                                        </p:attrNameLst>
                                      </p:cBhvr>
                                      <p:tavLst>
                                        <p:tav tm="0">
                                          <p:val>
                                            <p:strVal val="0-#ppt_h/2"/>
                                          </p:val>
                                        </p:tav>
                                        <p:tav tm="100000">
                                          <p:val>
                                            <p:strVal val="#ppt_y"/>
                                          </p:val>
                                        </p:tav>
                                      </p:tavLst>
                                    </p:anim>
                                  </p:childTnLst>
                                </p:cTn>
                              </p:par>
                            </p:childTnLst>
                          </p:cTn>
                        </p:par>
                        <p:par>
                          <p:cTn id="12" fill="hold" nodeType="afterGroup">
                            <p:stCondLst>
                              <p:cond delay="1500"/>
                            </p:stCondLst>
                            <p:childTnLst>
                              <p:par>
                                <p:cTn id="13" presetID="15" presetClass="entr" presetSubtype="0" fill="hold" nodeType="afterEffect">
                                  <p:stCondLst>
                                    <p:cond delay="0"/>
                                  </p:stCondLst>
                                  <p:childTnLst>
                                    <p:set>
                                      <p:cBhvr>
                                        <p:cTn id="14" dur="1" fill="hold">
                                          <p:stCondLst>
                                            <p:cond delay="0"/>
                                          </p:stCondLst>
                                        </p:cTn>
                                        <p:tgtEl>
                                          <p:spTgt spid="32770"/>
                                        </p:tgtEl>
                                        <p:attrNameLst>
                                          <p:attrName>style.visibility</p:attrName>
                                        </p:attrNameLst>
                                      </p:cBhvr>
                                      <p:to>
                                        <p:strVal val="visible"/>
                                      </p:to>
                                    </p:set>
                                    <p:anim calcmode="lin" valueType="num">
                                      <p:cBhvr>
                                        <p:cTn id="15" dur="2000" fill="hold"/>
                                        <p:tgtEl>
                                          <p:spTgt spid="32770"/>
                                        </p:tgtEl>
                                        <p:attrNameLst>
                                          <p:attrName>ppt_w</p:attrName>
                                        </p:attrNameLst>
                                      </p:cBhvr>
                                      <p:tavLst>
                                        <p:tav tm="0">
                                          <p:val>
                                            <p:fltVal val="0"/>
                                          </p:val>
                                        </p:tav>
                                        <p:tav tm="100000">
                                          <p:val>
                                            <p:strVal val="#ppt_w"/>
                                          </p:val>
                                        </p:tav>
                                      </p:tavLst>
                                    </p:anim>
                                    <p:anim calcmode="lin" valueType="num">
                                      <p:cBhvr>
                                        <p:cTn id="16" dur="2000" fill="hold"/>
                                        <p:tgtEl>
                                          <p:spTgt spid="32770"/>
                                        </p:tgtEl>
                                        <p:attrNameLst>
                                          <p:attrName>ppt_h</p:attrName>
                                        </p:attrNameLst>
                                      </p:cBhvr>
                                      <p:tavLst>
                                        <p:tav tm="0">
                                          <p:val>
                                            <p:fltVal val="0"/>
                                          </p:val>
                                        </p:tav>
                                        <p:tav tm="100000">
                                          <p:val>
                                            <p:strVal val="#ppt_h"/>
                                          </p:val>
                                        </p:tav>
                                      </p:tavLst>
                                    </p:anim>
                                    <p:anim calcmode="lin" valueType="num">
                                      <p:cBhvr>
                                        <p:cTn id="17" dur="2000" fill="hold"/>
                                        <p:tgtEl>
                                          <p:spTgt spid="32770"/>
                                        </p:tgtEl>
                                        <p:attrNameLst>
                                          <p:attrName>ppt_x</p:attrName>
                                        </p:attrNameLst>
                                      </p:cBhvr>
                                      <p:tavLst>
                                        <p:tav tm="0" fmla="#ppt_x+(cos(-2*pi*(1-$))*-#ppt_x-sin(-2*pi*(1-$))*(1-#ppt_y))*(1-$)">
                                          <p:val>
                                            <p:fltVal val="0"/>
                                          </p:val>
                                        </p:tav>
                                        <p:tav tm="100000">
                                          <p:val>
                                            <p:fltVal val="1"/>
                                          </p:val>
                                        </p:tav>
                                      </p:tavLst>
                                    </p:anim>
                                    <p:anim calcmode="lin" valueType="num">
                                      <p:cBhvr>
                                        <p:cTn id="18" dur="2000" fill="hold"/>
                                        <p:tgtEl>
                                          <p:spTgt spid="327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utoUpdateAnimBg="0"/>
      <p:bldP spid="32771"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DSC00003">
            <a:extLst>
              <a:ext uri="{FF2B5EF4-FFF2-40B4-BE49-F238E27FC236}">
                <a16:creationId xmlns:a16="http://schemas.microsoft.com/office/drawing/2014/main" id="{4733B3E3-03D8-4FDF-AE57-A08B6A6ADEB9}"/>
              </a:ext>
            </a:extLst>
          </p:cNvPr>
          <p:cNvPicPr>
            <a:picLocks noChangeAspect="1" noChangeArrowheads="1"/>
          </p:cNvPicPr>
          <p:nvPr/>
        </p:nvPicPr>
        <p:blipFill>
          <a:blip r:embed="rId2">
            <a:lum bright="4000" contrast="6000"/>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4">
            <a:extLst>
              <a:ext uri="{FF2B5EF4-FFF2-40B4-BE49-F238E27FC236}">
                <a16:creationId xmlns:a16="http://schemas.microsoft.com/office/drawing/2014/main" id="{29A2E84C-8C8E-4B0A-9D81-04BC49B9682E}"/>
              </a:ext>
            </a:extLst>
          </p:cNvPr>
          <p:cNvSpPr>
            <a:spLocks noChangeArrowheads="1"/>
          </p:cNvSpPr>
          <p:nvPr/>
        </p:nvSpPr>
        <p:spPr bwMode="auto">
          <a:xfrm>
            <a:off x="4887686" y="0"/>
            <a:ext cx="433251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r>
              <a:rPr lang="en-US" altLang="en-US" sz="3600" dirty="0">
                <a:latin typeface="Roboto" panose="02000000000000000000" pitchFamily="2" charset="0"/>
                <a:ea typeface="Roboto" panose="02000000000000000000" pitchFamily="2" charset="0"/>
                <a:cs typeface="Roboto" panose="02000000000000000000" pitchFamily="2" charset="0"/>
              </a:rPr>
              <a:t>Major Road or Highway Crossings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Slide 28">
            <a:extLst>
              <a:ext uri="{FF2B5EF4-FFF2-40B4-BE49-F238E27FC236}">
                <a16:creationId xmlns:a16="http://schemas.microsoft.com/office/drawing/2014/main" id="{4795E4CC-7EBF-472B-B7E8-F5C805BFE7FD}"/>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0" y="34925"/>
            <a:ext cx="9144000" cy="678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3">
            <a:extLst>
              <a:ext uri="{FF2B5EF4-FFF2-40B4-BE49-F238E27FC236}">
                <a16:creationId xmlns:a16="http://schemas.microsoft.com/office/drawing/2014/main" id="{39486148-6F2F-4367-9B7B-17328774FB5D}"/>
              </a:ext>
            </a:extLst>
          </p:cNvPr>
          <p:cNvSpPr>
            <a:spLocks noChangeArrowheads="1"/>
          </p:cNvSpPr>
          <p:nvPr/>
        </p:nvSpPr>
        <p:spPr bwMode="auto">
          <a:xfrm>
            <a:off x="0" y="0"/>
            <a:ext cx="4572000" cy="990600"/>
          </a:xfrm>
          <a:prstGeom prst="rect">
            <a:avLst/>
          </a:prstGeom>
          <a:solidFill>
            <a:schemeClr val="bg1"/>
          </a:solidFill>
          <a:ln w="44450">
            <a:solidFill>
              <a:schemeClr val="tx1"/>
            </a:solidFill>
            <a:miter lim="800000"/>
            <a:headEnd/>
            <a:tailEnd/>
          </a:ln>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lgn="l"/>
            <a:r>
              <a:rPr lang="en-US" altLang="en-US" sz="2800" b="1" dirty="0">
                <a:solidFill>
                  <a:schemeClr val="tx1"/>
                </a:solidFill>
                <a:latin typeface="Roboto" panose="02000000000000000000" pitchFamily="2" charset="0"/>
                <a:ea typeface="Roboto" panose="02000000000000000000" pitchFamily="2" charset="0"/>
                <a:cs typeface="Roboto" panose="02000000000000000000" pitchFamily="2" charset="0"/>
              </a:rPr>
              <a:t>Property Boundaries,      </a:t>
            </a:r>
            <a:br>
              <a:rPr lang="en-US" altLang="en-US" sz="2800" b="1" dirty="0">
                <a:solidFill>
                  <a:schemeClr val="tx1"/>
                </a:solidFill>
                <a:latin typeface="Roboto" panose="02000000000000000000" pitchFamily="2" charset="0"/>
                <a:ea typeface="Roboto" panose="02000000000000000000" pitchFamily="2" charset="0"/>
                <a:cs typeface="Roboto" panose="02000000000000000000" pitchFamily="2" charset="0"/>
              </a:rPr>
            </a:br>
            <a:r>
              <a:rPr lang="en-US" altLang="en-US" sz="2800" b="1" dirty="0">
                <a:solidFill>
                  <a:schemeClr val="tx1"/>
                </a:solidFill>
                <a:latin typeface="Roboto" panose="02000000000000000000" pitchFamily="2" charset="0"/>
                <a:ea typeface="Roboto" panose="02000000000000000000" pitchFamily="2" charset="0"/>
                <a:cs typeface="Roboto" panose="02000000000000000000" pitchFamily="2" charset="0"/>
              </a:rPr>
              <a:t>In-holdings, Easements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DSCN2445">
            <a:extLst>
              <a:ext uri="{FF2B5EF4-FFF2-40B4-BE49-F238E27FC236}">
                <a16:creationId xmlns:a16="http://schemas.microsoft.com/office/drawing/2014/main" id="{6FA7E1CD-0202-F443-6D4E-07735DB1A1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790" r="13752" b="-1"/>
          <a:stretch/>
        </p:blipFill>
        <p:spPr bwMode="auto">
          <a:xfrm>
            <a:off x="4572000" y="907939"/>
            <a:ext cx="4210492" cy="505606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 name="Text Placeholder 2">
            <a:extLst>
              <a:ext uri="{FF2B5EF4-FFF2-40B4-BE49-F238E27FC236}">
                <a16:creationId xmlns:a16="http://schemas.microsoft.com/office/drawing/2014/main" id="{31CBADA8-B7B7-E067-7822-937BFFC3D4A0}"/>
              </a:ext>
            </a:extLst>
          </p:cNvPr>
          <p:cNvSpPr>
            <a:spLocks noGrp="1"/>
          </p:cNvSpPr>
          <p:nvPr>
            <p:ph type="body" sz="quarter" idx="11"/>
          </p:nvPr>
        </p:nvSpPr>
        <p:spPr>
          <a:xfrm>
            <a:off x="360138" y="1647371"/>
            <a:ext cx="4211862" cy="4666343"/>
          </a:xfrm>
        </p:spPr>
        <p:txBody>
          <a:bodyPr>
            <a:normAutofit/>
          </a:bodyPr>
          <a:lstStyle/>
          <a:p>
            <a:endParaRPr lang="en-US" dirty="0"/>
          </a:p>
          <a:p>
            <a:r>
              <a:rPr lang="en-US" dirty="0"/>
              <a:t>Walk the trail corridor, from one major control point to another.</a:t>
            </a:r>
          </a:p>
          <a:p>
            <a:endParaRPr lang="en-US" dirty="0"/>
          </a:p>
          <a:p>
            <a:r>
              <a:rPr lang="en-US" dirty="0"/>
              <a:t>Identify minor control points!</a:t>
            </a:r>
          </a:p>
        </p:txBody>
      </p:sp>
      <p:sp>
        <p:nvSpPr>
          <p:cNvPr id="22" name="Title 3">
            <a:extLst>
              <a:ext uri="{FF2B5EF4-FFF2-40B4-BE49-F238E27FC236}">
                <a16:creationId xmlns:a16="http://schemas.microsoft.com/office/drawing/2014/main" id="{4DE1C268-3611-1E1C-80FD-3413FCB0DBD2}"/>
              </a:ext>
            </a:extLst>
          </p:cNvPr>
          <p:cNvSpPr>
            <a:spLocks noGrp="1"/>
          </p:cNvSpPr>
          <p:nvPr>
            <p:ph type="title"/>
          </p:nvPr>
        </p:nvSpPr>
        <p:spPr>
          <a:xfrm>
            <a:off x="360138" y="1089614"/>
            <a:ext cx="4211862" cy="731929"/>
          </a:xfrm>
        </p:spPr>
        <p:txBody>
          <a:bodyPr>
            <a:normAutofit/>
          </a:bodyPr>
          <a:lstStyle/>
          <a:p>
            <a:r>
              <a:rPr lang="en-US" sz="3200" dirty="0"/>
              <a:t>Reconnaissance</a:t>
            </a:r>
          </a:p>
        </p:txBody>
      </p:sp>
    </p:spTree>
    <p:extLst>
      <p:ext uri="{BB962C8B-B14F-4D97-AF65-F5344CB8AC3E}">
        <p14:creationId xmlns:p14="http://schemas.microsoft.com/office/powerpoint/2010/main" val="1512818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0D32D78-0903-C178-A96C-F3B05ADE6EA4}"/>
              </a:ext>
            </a:extLst>
          </p:cNvPr>
          <p:cNvSpPr>
            <a:spLocks noGrp="1"/>
          </p:cNvSpPr>
          <p:nvPr>
            <p:ph type="title"/>
          </p:nvPr>
        </p:nvSpPr>
        <p:spPr>
          <a:xfrm>
            <a:off x="360138" y="915442"/>
            <a:ext cx="8155212" cy="991329"/>
          </a:xfrm>
        </p:spPr>
        <p:txBody>
          <a:bodyPr/>
          <a:lstStyle/>
          <a:p>
            <a:r>
              <a:rPr lang="en-US" dirty="0"/>
              <a:t>Minor Control Points</a:t>
            </a:r>
          </a:p>
        </p:txBody>
      </p:sp>
      <p:sp>
        <p:nvSpPr>
          <p:cNvPr id="10" name="Content Placeholder 2">
            <a:extLst>
              <a:ext uri="{FF2B5EF4-FFF2-40B4-BE49-F238E27FC236}">
                <a16:creationId xmlns:a16="http://schemas.microsoft.com/office/drawing/2014/main" id="{F1A0A844-BF19-7D61-593E-D1AC100BA2E1}"/>
              </a:ext>
            </a:extLst>
          </p:cNvPr>
          <p:cNvSpPr>
            <a:spLocks noGrp="1"/>
          </p:cNvSpPr>
          <p:nvPr>
            <p:ph idx="1"/>
          </p:nvPr>
        </p:nvSpPr>
        <p:spPr>
          <a:xfrm>
            <a:off x="628650" y="2291562"/>
            <a:ext cx="7886700" cy="3752215"/>
          </a:xfrm>
        </p:spPr>
        <p:txBody>
          <a:bodyPr/>
          <a:lstStyle/>
          <a:p>
            <a:r>
              <a:rPr lang="en-US" dirty="0"/>
              <a:t>Features in the trail corridor that will influence the alignment of the trail. </a:t>
            </a:r>
          </a:p>
          <a:p>
            <a:endParaRPr lang="en-US" dirty="0"/>
          </a:p>
          <a:p>
            <a:r>
              <a:rPr lang="en-US" dirty="0"/>
              <a:t>Typically discovered (and worked around) during on-the-ground reconnaissance.</a:t>
            </a:r>
          </a:p>
        </p:txBody>
      </p:sp>
    </p:spTree>
    <p:extLst>
      <p:ext uri="{BB962C8B-B14F-4D97-AF65-F5344CB8AC3E}">
        <p14:creationId xmlns:p14="http://schemas.microsoft.com/office/powerpoint/2010/main" val="3841932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F47AB0D-4A02-75FC-D1A8-D98ABBF6ABE1}"/>
              </a:ext>
            </a:extLst>
          </p:cNvPr>
          <p:cNvSpPr>
            <a:spLocks noGrp="1"/>
          </p:cNvSpPr>
          <p:nvPr>
            <p:ph type="title"/>
          </p:nvPr>
        </p:nvSpPr>
        <p:spPr>
          <a:xfrm>
            <a:off x="360138" y="915442"/>
            <a:ext cx="8155212" cy="991329"/>
          </a:xfrm>
        </p:spPr>
        <p:txBody>
          <a:bodyPr anchor="t">
            <a:normAutofit/>
          </a:bodyPr>
          <a:lstStyle/>
          <a:p>
            <a:pPr algn="ctr"/>
            <a:r>
              <a:rPr lang="en-US" dirty="0"/>
              <a:t>Rock Outcrops</a:t>
            </a:r>
          </a:p>
        </p:txBody>
      </p:sp>
      <p:pic>
        <p:nvPicPr>
          <p:cNvPr id="4" name="Picture 7" descr="Boulder Control Points">
            <a:extLst>
              <a:ext uri="{FF2B5EF4-FFF2-40B4-BE49-F238E27FC236}">
                <a16:creationId xmlns:a16="http://schemas.microsoft.com/office/drawing/2014/main" id="{24C3571C-ACC3-A06F-4ADB-ACB544E400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062" r="1" b="18503"/>
          <a:stretch/>
        </p:blipFill>
        <p:spPr bwMode="auto">
          <a:xfrm>
            <a:off x="50793" y="1545771"/>
            <a:ext cx="9042414" cy="4302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274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a:extLst>
              <a:ext uri="{FF2B5EF4-FFF2-40B4-BE49-F238E27FC236}">
                <a16:creationId xmlns:a16="http://schemas.microsoft.com/office/drawing/2014/main" id="{D10B4058-44BF-4DBF-B21E-0A7B432E5EB5}"/>
              </a:ext>
            </a:extLst>
          </p:cNvPr>
          <p:cNvSpPr>
            <a:spLocks noGrp="1" noChangeArrowheads="1"/>
          </p:cNvSpPr>
          <p:nvPr>
            <p:ph type="title"/>
          </p:nvPr>
        </p:nvSpPr>
        <p:spPr>
          <a:xfrm>
            <a:off x="360138" y="915442"/>
            <a:ext cx="8155212" cy="991329"/>
          </a:xfrm>
        </p:spPr>
        <p:txBody>
          <a:bodyPr anchor="t">
            <a:normAutofit/>
          </a:bodyPr>
          <a:lstStyle/>
          <a:p>
            <a:r>
              <a:rPr lang="en-US" altLang="en-US" dirty="0"/>
              <a:t>Stream Crossings</a:t>
            </a:r>
          </a:p>
        </p:txBody>
      </p:sp>
      <p:pic>
        <p:nvPicPr>
          <p:cNvPr id="41986" name="Picture 2" descr="PPT4">
            <a:extLst>
              <a:ext uri="{FF2B5EF4-FFF2-40B4-BE49-F238E27FC236}">
                <a16:creationId xmlns:a16="http://schemas.microsoft.com/office/drawing/2014/main" id="{77FA4C2F-68FB-4D0C-85BA-B9E5BC6A89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63" r="7938"/>
          <a:stretch/>
        </p:blipFill>
        <p:spPr bwMode="auto">
          <a:xfrm>
            <a:off x="628650" y="1825625"/>
            <a:ext cx="3886200" cy="4351338"/>
          </a:xfrm>
          <a:prstGeom prst="rect">
            <a:avLst/>
          </a:prstGeom>
          <a:solidFill>
            <a:srgbClr val="FFFFFF"/>
          </a:solidFill>
          <a:ln w="50800">
            <a:solidFill>
              <a:schemeClr val="tx2"/>
            </a:solidFill>
            <a:miter lim="800000"/>
            <a:headEnd/>
            <a:tailEnd/>
          </a:ln>
        </p:spPr>
      </p:pic>
      <p:sp>
        <p:nvSpPr>
          <p:cNvPr id="41992" name="Content Placeholder 3">
            <a:extLst>
              <a:ext uri="{FF2B5EF4-FFF2-40B4-BE49-F238E27FC236}">
                <a16:creationId xmlns:a16="http://schemas.microsoft.com/office/drawing/2014/main" id="{7115751B-EC17-F476-5188-4CB0C9D02A08}"/>
              </a:ext>
            </a:extLst>
          </p:cNvPr>
          <p:cNvSpPr>
            <a:spLocks noGrp="1"/>
          </p:cNvSpPr>
          <p:nvPr>
            <p:ph sz="half" idx="2"/>
          </p:nvPr>
        </p:nvSpPr>
        <p:spPr>
          <a:xfrm>
            <a:off x="4629150" y="1825625"/>
            <a:ext cx="3886200" cy="4351338"/>
          </a:xfrm>
        </p:spPr>
        <p:txBody>
          <a:bodyPr/>
          <a:lstStyle/>
          <a:p>
            <a:r>
              <a:rPr lang="en-US" dirty="0"/>
              <a:t>What’s wrong with this picture? </a:t>
            </a:r>
          </a:p>
          <a:p>
            <a:endParaRPr lang="en-US" dirty="0"/>
          </a:p>
          <a:p>
            <a:r>
              <a:rPr lang="en-US" dirty="0"/>
              <a:t>What should be taken into consideration when designing a stream crossing?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67EB7-CDED-8085-7BCA-374B8AB90DDB}"/>
              </a:ext>
            </a:extLst>
          </p:cNvPr>
          <p:cNvSpPr>
            <a:spLocks noGrp="1"/>
          </p:cNvSpPr>
          <p:nvPr>
            <p:ph type="title"/>
          </p:nvPr>
        </p:nvSpPr>
        <p:spPr>
          <a:xfrm>
            <a:off x="360138" y="915442"/>
            <a:ext cx="8155212" cy="991329"/>
          </a:xfrm>
        </p:spPr>
        <p:txBody>
          <a:bodyPr anchor="t">
            <a:normAutofit/>
          </a:bodyPr>
          <a:lstStyle/>
          <a:p>
            <a:pPr algn="ctr"/>
            <a:r>
              <a:rPr lang="en-US" dirty="0"/>
              <a:t>Large Trees</a:t>
            </a:r>
          </a:p>
        </p:txBody>
      </p:sp>
      <p:pic>
        <p:nvPicPr>
          <p:cNvPr id="3" name="Picture 14" descr="IMG_1870">
            <a:extLst>
              <a:ext uri="{FF2B5EF4-FFF2-40B4-BE49-F238E27FC236}">
                <a16:creationId xmlns:a16="http://schemas.microsoft.com/office/drawing/2014/main" id="{D08F39DA-7088-408D-F7DD-3519F42D77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02" r="1" b="17581"/>
          <a:stretch/>
        </p:blipFill>
        <p:spPr bwMode="auto">
          <a:xfrm>
            <a:off x="49337" y="1639109"/>
            <a:ext cx="9045326" cy="43034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Line 15">
            <a:extLst>
              <a:ext uri="{FF2B5EF4-FFF2-40B4-BE49-F238E27FC236}">
                <a16:creationId xmlns:a16="http://schemas.microsoft.com/office/drawing/2014/main" id="{D71DE4D8-ACDA-6A9C-9D51-2376D9B5745E}"/>
              </a:ext>
            </a:extLst>
          </p:cNvPr>
          <p:cNvSpPr>
            <a:spLocks noChangeShapeType="1"/>
          </p:cNvSpPr>
          <p:nvPr/>
        </p:nvSpPr>
        <p:spPr bwMode="auto">
          <a:xfrm flipH="1">
            <a:off x="3238500" y="3897085"/>
            <a:ext cx="2667000" cy="0"/>
          </a:xfrm>
          <a:prstGeom prst="line">
            <a:avLst/>
          </a:prstGeom>
          <a:noFill/>
          <a:ln w="44450">
            <a:solidFill>
              <a:srgbClr val="FFFF00"/>
            </a:solidFill>
            <a:prstDash val="dash"/>
            <a:round/>
            <a:headEnd/>
            <a:tailEnd/>
          </a:ln>
          <a:extLst>
            <a:ext uri="{909E8E84-426E-40DD-AFC4-6F175D3DCCD1}">
              <a14:hiddenFill xmlns:a14="http://schemas.microsoft.com/office/drawing/2010/main">
                <a:noFill/>
              </a14:hiddenFill>
            </a:ext>
          </a:extLst>
        </p:spPr>
        <p:txBody>
          <a:bodyPr anchor="ctr"/>
          <a:lstStyle/>
          <a:p>
            <a:endParaRPr lang="en-US">
              <a:latin typeface="Arial" panose="020B0604020202020204" pitchFamily="34" charset="0"/>
              <a:cs typeface="Arial" panose="020B0604020202020204" pitchFamily="34" charset="0"/>
            </a:endParaRPr>
          </a:p>
        </p:txBody>
      </p:sp>
      <p:sp>
        <p:nvSpPr>
          <p:cNvPr id="5" name="Line 16">
            <a:extLst>
              <a:ext uri="{FF2B5EF4-FFF2-40B4-BE49-F238E27FC236}">
                <a16:creationId xmlns:a16="http://schemas.microsoft.com/office/drawing/2014/main" id="{A8AAD813-5B88-6F9E-B469-284A0E660474}"/>
              </a:ext>
            </a:extLst>
          </p:cNvPr>
          <p:cNvSpPr>
            <a:spLocks noChangeShapeType="1"/>
          </p:cNvSpPr>
          <p:nvPr/>
        </p:nvSpPr>
        <p:spPr bwMode="auto">
          <a:xfrm>
            <a:off x="3238500" y="3897085"/>
            <a:ext cx="0" cy="1600200"/>
          </a:xfrm>
          <a:prstGeom prst="line">
            <a:avLst/>
          </a:prstGeom>
          <a:noFill/>
          <a:ln w="44450">
            <a:solidFill>
              <a:srgbClr val="FFFF00"/>
            </a:solidFill>
            <a:prstDash val="dash"/>
            <a:round/>
            <a:headEnd/>
            <a:tailEnd/>
          </a:ln>
          <a:extLst>
            <a:ext uri="{909E8E84-426E-40DD-AFC4-6F175D3DCCD1}">
              <a14:hiddenFill xmlns:a14="http://schemas.microsoft.com/office/drawing/2010/main">
                <a:noFill/>
              </a14:hiddenFill>
            </a:ext>
          </a:extLst>
        </p:spPr>
        <p:txBody>
          <a:bodyPr anchor="ctr"/>
          <a:lstStyle/>
          <a:p>
            <a:endParaRPr lang="en-US">
              <a:latin typeface="Arial" panose="020B0604020202020204" pitchFamily="34" charset="0"/>
              <a:cs typeface="Arial" panose="020B0604020202020204" pitchFamily="34" charset="0"/>
            </a:endParaRPr>
          </a:p>
        </p:txBody>
      </p:sp>
      <p:sp>
        <p:nvSpPr>
          <p:cNvPr id="6" name="Text Box 17">
            <a:extLst>
              <a:ext uri="{FF2B5EF4-FFF2-40B4-BE49-F238E27FC236}">
                <a16:creationId xmlns:a16="http://schemas.microsoft.com/office/drawing/2014/main" id="{2AF01C42-BF1F-8049-0921-A8490E7235F3}"/>
              </a:ext>
            </a:extLst>
          </p:cNvPr>
          <p:cNvSpPr txBox="1">
            <a:spLocks noChangeArrowheads="1"/>
          </p:cNvSpPr>
          <p:nvPr/>
        </p:nvSpPr>
        <p:spPr bwMode="auto">
          <a:xfrm>
            <a:off x="2171700" y="3973285"/>
            <a:ext cx="114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sz="3200" b="1">
                <a:solidFill>
                  <a:srgbClr val="FFFF00"/>
                </a:solidFill>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184177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a:extLst>
              <a:ext uri="{FF2B5EF4-FFF2-40B4-BE49-F238E27FC236}">
                <a16:creationId xmlns:a16="http://schemas.microsoft.com/office/drawing/2014/main" id="{A31972B4-2B5F-4DB9-B3E3-4973AAB0EC0C}"/>
              </a:ext>
            </a:extLst>
          </p:cNvPr>
          <p:cNvSpPr>
            <a:spLocks noGrp="1" noChangeArrowheads="1"/>
          </p:cNvSpPr>
          <p:nvPr>
            <p:ph type="title"/>
          </p:nvPr>
        </p:nvSpPr>
        <p:spPr>
          <a:xfrm>
            <a:off x="360138" y="915442"/>
            <a:ext cx="8155212" cy="991329"/>
          </a:xfrm>
        </p:spPr>
        <p:txBody>
          <a:bodyPr anchor="t">
            <a:normAutofit/>
          </a:bodyPr>
          <a:lstStyle/>
          <a:p>
            <a:r>
              <a:rPr lang="en-US" altLang="en-US"/>
              <a:t>Debris Flows</a:t>
            </a:r>
          </a:p>
        </p:txBody>
      </p:sp>
      <p:pic>
        <p:nvPicPr>
          <p:cNvPr id="45059" name="Picture 5" descr="DSCN1158">
            <a:extLst>
              <a:ext uri="{FF2B5EF4-FFF2-40B4-BE49-F238E27FC236}">
                <a16:creationId xmlns:a16="http://schemas.microsoft.com/office/drawing/2014/main" id="{0F42E75D-B8BE-4688-BC37-DFE2CF1586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25" r="4" b="4"/>
          <a:stretch/>
        </p:blipFill>
        <p:spPr bwMode="auto">
          <a:xfrm>
            <a:off x="628650" y="1825625"/>
            <a:ext cx="3886200" cy="4351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5060" name="Picture 6" descr="IMG_0707">
            <a:extLst>
              <a:ext uri="{FF2B5EF4-FFF2-40B4-BE49-F238E27FC236}">
                <a16:creationId xmlns:a16="http://schemas.microsoft.com/office/drawing/2014/main" id="{504E87E2-A415-4E48-BAC8-0265017DC8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305" r="-4" b="-4"/>
          <a:stretch/>
        </p:blipFill>
        <p:spPr bwMode="auto">
          <a:xfrm>
            <a:off x="4629150" y="1825625"/>
            <a:ext cx="3886200" cy="4351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30E6E-7E97-4078-815E-55593D4C7876}"/>
              </a:ext>
            </a:extLst>
          </p:cNvPr>
          <p:cNvSpPr>
            <a:spLocks noGrp="1"/>
          </p:cNvSpPr>
          <p:nvPr>
            <p:ph type="ctrTitle"/>
          </p:nvPr>
        </p:nvSpPr>
        <p:spPr/>
        <p:txBody>
          <a:bodyPr>
            <a:normAutofit/>
          </a:bodyPr>
          <a:lstStyle/>
          <a:p>
            <a:r>
              <a:rPr lang="en-US" sz="5800" dirty="0">
                <a:latin typeface="Arial" panose="020B0604020202020204" pitchFamily="34" charset="0"/>
                <a:cs typeface="Arial" panose="020B0604020202020204" pitchFamily="34" charset="0"/>
              </a:rPr>
              <a:t>Zoom </a:t>
            </a:r>
            <a:br>
              <a:rPr lang="en-US" sz="5800" dirty="0">
                <a:latin typeface="Arial" panose="020B0604020202020204" pitchFamily="34" charset="0"/>
                <a:cs typeface="Arial" panose="020B0604020202020204" pitchFamily="34" charset="0"/>
              </a:rPr>
            </a:br>
            <a:r>
              <a:rPr lang="en-US" sz="5800" dirty="0">
                <a:latin typeface="Arial" panose="020B0604020202020204" pitchFamily="34" charset="0"/>
                <a:cs typeface="Arial" panose="020B0604020202020204" pitchFamily="34" charset="0"/>
              </a:rPr>
              <a:t>Technology Tips</a:t>
            </a:r>
          </a:p>
        </p:txBody>
      </p:sp>
      <p:pic>
        <p:nvPicPr>
          <p:cNvPr id="8" name="Picture 7">
            <a:extLst>
              <a:ext uri="{FF2B5EF4-FFF2-40B4-BE49-F238E27FC236}">
                <a16:creationId xmlns:a16="http://schemas.microsoft.com/office/drawing/2014/main" id="{251796DD-B32E-4FF9-9860-2624AC6C62A8}"/>
              </a:ext>
            </a:extLst>
          </p:cNvPr>
          <p:cNvPicPr>
            <a:picLocks noChangeAspect="1"/>
          </p:cNvPicPr>
          <p:nvPr/>
        </p:nvPicPr>
        <p:blipFill rotWithShape="1">
          <a:blip r:embed="rId2"/>
          <a:srcRect r="53863"/>
          <a:stretch/>
        </p:blipFill>
        <p:spPr>
          <a:xfrm>
            <a:off x="658341" y="1818409"/>
            <a:ext cx="7799859" cy="1267691"/>
          </a:xfrm>
          <a:prstGeom prst="rect">
            <a:avLst/>
          </a:prstGeom>
        </p:spPr>
      </p:pic>
      <p:pic>
        <p:nvPicPr>
          <p:cNvPr id="9" name="Picture 8">
            <a:extLst>
              <a:ext uri="{FF2B5EF4-FFF2-40B4-BE49-F238E27FC236}">
                <a16:creationId xmlns:a16="http://schemas.microsoft.com/office/drawing/2014/main" id="{322E1560-5B04-4DC1-8EA3-3B76422EE488}"/>
              </a:ext>
            </a:extLst>
          </p:cNvPr>
          <p:cNvPicPr>
            <a:picLocks noChangeAspect="1"/>
          </p:cNvPicPr>
          <p:nvPr/>
        </p:nvPicPr>
        <p:blipFill rotWithShape="1">
          <a:blip r:embed="rId2"/>
          <a:srcRect l="46104" r="735" b="8168"/>
          <a:stretch/>
        </p:blipFill>
        <p:spPr>
          <a:xfrm>
            <a:off x="0" y="3169359"/>
            <a:ext cx="9144000" cy="1184435"/>
          </a:xfrm>
          <a:prstGeom prst="rect">
            <a:avLst/>
          </a:prstGeom>
        </p:spPr>
      </p:pic>
    </p:spTree>
    <p:extLst>
      <p:ext uri="{BB962C8B-B14F-4D97-AF65-F5344CB8AC3E}">
        <p14:creationId xmlns:p14="http://schemas.microsoft.com/office/powerpoint/2010/main" val="2797354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DF36C554-D82F-C9D4-D30C-BA6F0CF24B02}"/>
              </a:ext>
            </a:extLst>
          </p:cNvPr>
          <p:cNvSpPr>
            <a:spLocks noGrp="1"/>
          </p:cNvSpPr>
          <p:nvPr>
            <p:ph type="body" sz="quarter" idx="11"/>
          </p:nvPr>
        </p:nvSpPr>
        <p:spPr>
          <a:xfrm>
            <a:off x="360138" y="1407885"/>
            <a:ext cx="4211862" cy="4666343"/>
          </a:xfrm>
        </p:spPr>
        <p:txBody>
          <a:bodyPr/>
          <a:lstStyle/>
          <a:p>
            <a:endParaRPr lang="en-US" dirty="0"/>
          </a:p>
          <a:p>
            <a:r>
              <a:rPr lang="en-US" dirty="0"/>
              <a:t>Sustainability of trail depends on grade (steepness) and soil type</a:t>
            </a:r>
          </a:p>
          <a:p>
            <a:endParaRPr lang="en-US" dirty="0"/>
          </a:p>
          <a:p>
            <a:r>
              <a:rPr lang="en-US" dirty="0"/>
              <a:t>From Least to Most Durable:</a:t>
            </a:r>
          </a:p>
          <a:p>
            <a:pPr lvl="1"/>
            <a:r>
              <a:rPr lang="en-US" dirty="0"/>
              <a:t>Sand</a:t>
            </a:r>
          </a:p>
          <a:p>
            <a:pPr lvl="1"/>
            <a:r>
              <a:rPr lang="en-US" dirty="0"/>
              <a:t>Silt</a:t>
            </a:r>
          </a:p>
          <a:p>
            <a:pPr lvl="1"/>
            <a:r>
              <a:rPr lang="en-US" dirty="0"/>
              <a:t>Loam</a:t>
            </a:r>
          </a:p>
          <a:p>
            <a:pPr lvl="1"/>
            <a:r>
              <a:rPr lang="en-US" dirty="0"/>
              <a:t>Clay</a:t>
            </a:r>
          </a:p>
          <a:p>
            <a:pPr lvl="1"/>
            <a:r>
              <a:rPr lang="en-US" dirty="0"/>
              <a:t>Gravel</a:t>
            </a:r>
          </a:p>
          <a:p>
            <a:pPr lvl="1"/>
            <a:r>
              <a:rPr lang="en-US" dirty="0"/>
              <a:t>Shale/Scree</a:t>
            </a:r>
          </a:p>
        </p:txBody>
      </p:sp>
      <p:sp>
        <p:nvSpPr>
          <p:cNvPr id="13" name="Title 3">
            <a:extLst>
              <a:ext uri="{FF2B5EF4-FFF2-40B4-BE49-F238E27FC236}">
                <a16:creationId xmlns:a16="http://schemas.microsoft.com/office/drawing/2014/main" id="{BE0ED50A-40EA-100F-065F-5AC3B51B3ABF}"/>
              </a:ext>
            </a:extLst>
          </p:cNvPr>
          <p:cNvSpPr>
            <a:spLocks noGrp="1"/>
          </p:cNvSpPr>
          <p:nvPr>
            <p:ph type="title"/>
          </p:nvPr>
        </p:nvSpPr>
        <p:spPr>
          <a:xfrm>
            <a:off x="360138" y="915442"/>
            <a:ext cx="4211862" cy="731929"/>
          </a:xfrm>
        </p:spPr>
        <p:txBody>
          <a:bodyPr>
            <a:normAutofit/>
          </a:bodyPr>
          <a:lstStyle/>
          <a:p>
            <a:r>
              <a:rPr lang="en-US" sz="3200" dirty="0"/>
              <a:t>Land Capability: Soils</a:t>
            </a:r>
          </a:p>
        </p:txBody>
      </p:sp>
      <p:pic>
        <p:nvPicPr>
          <p:cNvPr id="5" name="Picture 3" descr="slickrock ">
            <a:extLst>
              <a:ext uri="{FF2B5EF4-FFF2-40B4-BE49-F238E27FC236}">
                <a16:creationId xmlns:a16="http://schemas.microsoft.com/office/drawing/2014/main" id="{7973A20B-883B-6292-52CD-47DD7BA38342}"/>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4971" b="4971"/>
          <a:stretch>
            <a:fillRect/>
          </a:stretch>
        </p:blipFill>
        <p:spPr bwMode="auto">
          <a:xfrm>
            <a:off x="4710113" y="908050"/>
            <a:ext cx="4071937"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3301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5298" name="Picture 5" descr="Trail Angluar Matrix">
            <a:extLst>
              <a:ext uri="{FF2B5EF4-FFF2-40B4-BE49-F238E27FC236}">
                <a16:creationId xmlns:a16="http://schemas.microsoft.com/office/drawing/2014/main" id="{82011182-0609-4AA5-B8B8-55BA0419B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4">
            <a:extLst>
              <a:ext uri="{FF2B5EF4-FFF2-40B4-BE49-F238E27FC236}">
                <a16:creationId xmlns:a16="http://schemas.microsoft.com/office/drawing/2014/main" id="{7CDC12FA-4C75-4808-A3F3-90355FD64E69}"/>
              </a:ext>
            </a:extLst>
          </p:cNvPr>
          <p:cNvSpPr>
            <a:spLocks noGrp="1" noChangeArrowheads="1"/>
          </p:cNvSpPr>
          <p:nvPr>
            <p:ph type="title"/>
          </p:nvPr>
        </p:nvSpPr>
        <p:spPr>
          <a:xfrm>
            <a:off x="4572000" y="284480"/>
            <a:ext cx="3962400" cy="6858000"/>
          </a:xfrm>
        </p:spPr>
        <p:txBody>
          <a:bodyPr>
            <a:normAutofit/>
          </a:bodyPr>
          <a:lstStyle/>
          <a:p>
            <a:r>
              <a:rPr lang="en-US" altLang="en-US" dirty="0">
                <a:solidFill>
                  <a:schemeClr val="bg1"/>
                </a:solidFill>
                <a:latin typeface="Roboto Black" panose="02000000000000000000" pitchFamily="2" charset="0"/>
                <a:ea typeface="Roboto Black" panose="02000000000000000000" pitchFamily="2" charset="0"/>
                <a:cs typeface="Roboto Black" panose="02000000000000000000" pitchFamily="2" charset="0"/>
              </a:rPr>
              <a:t>A good material matrix will compact and keep soil moisture.</a:t>
            </a:r>
            <a:br>
              <a:rPr lang="en-US" altLang="en-US" dirty="0">
                <a:solidFill>
                  <a:schemeClr val="bg1"/>
                </a:solidFill>
                <a:latin typeface="Roboto Black" panose="02000000000000000000" pitchFamily="2" charset="0"/>
                <a:ea typeface="Roboto Black" panose="02000000000000000000" pitchFamily="2" charset="0"/>
                <a:cs typeface="Roboto Black" panose="02000000000000000000" pitchFamily="2" charset="0"/>
              </a:rPr>
            </a:br>
            <a:br>
              <a:rPr lang="en-US" altLang="en-US" dirty="0">
                <a:solidFill>
                  <a:schemeClr val="bg1"/>
                </a:solidFill>
                <a:latin typeface="Roboto Black" panose="02000000000000000000" pitchFamily="2" charset="0"/>
                <a:ea typeface="Roboto Black" panose="02000000000000000000" pitchFamily="2" charset="0"/>
                <a:cs typeface="Roboto Black" panose="02000000000000000000" pitchFamily="2" charset="0"/>
              </a:rPr>
            </a:br>
            <a:r>
              <a:rPr lang="en-US" altLang="en-US" dirty="0">
                <a:solidFill>
                  <a:schemeClr val="bg1"/>
                </a:solidFill>
                <a:latin typeface="Roboto Black" panose="02000000000000000000" pitchFamily="2" charset="0"/>
                <a:ea typeface="Roboto Black" panose="02000000000000000000" pitchFamily="2" charset="0"/>
                <a:cs typeface="Roboto Black" panose="02000000000000000000" pitchFamily="2" charset="0"/>
              </a:rPr>
              <a:t>This will help the trail sustain steeper grades and heavy use.</a:t>
            </a:r>
            <a:br>
              <a:rPr lang="en-US" altLang="en-US" dirty="0">
                <a:solidFill>
                  <a:schemeClr val="bg1"/>
                </a:solidFill>
                <a:latin typeface="Roboto Black" panose="02000000000000000000" pitchFamily="2" charset="0"/>
                <a:ea typeface="Roboto Black" panose="02000000000000000000" pitchFamily="2" charset="0"/>
                <a:cs typeface="Roboto Black" panose="02000000000000000000" pitchFamily="2" charset="0"/>
              </a:rPr>
            </a:br>
            <a:br>
              <a:rPr lang="en-US" altLang="en-US" dirty="0">
                <a:solidFill>
                  <a:schemeClr val="bg1"/>
                </a:solidFill>
                <a:latin typeface="Roboto Black" panose="02000000000000000000" pitchFamily="2" charset="0"/>
                <a:ea typeface="Roboto Black" panose="02000000000000000000" pitchFamily="2" charset="0"/>
                <a:cs typeface="Roboto Black" panose="02000000000000000000" pitchFamily="2" charset="0"/>
              </a:rPr>
            </a:br>
            <a:endParaRPr lang="en-US" altLang="en-US" dirty="0">
              <a:solidFill>
                <a:schemeClr val="bg1"/>
              </a:solidFill>
              <a:latin typeface="Roboto Black" panose="02000000000000000000" pitchFamily="2" charset="0"/>
              <a:ea typeface="Roboto Black" panose="02000000000000000000" pitchFamily="2" charset="0"/>
              <a:cs typeface="Roboto Black"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7588"/>
                                        </p:tgtEl>
                                        <p:attrNameLst>
                                          <p:attrName>style.visibility</p:attrName>
                                        </p:attrNameLst>
                                      </p:cBhvr>
                                      <p:to>
                                        <p:strVal val="visible"/>
                                      </p:to>
                                    </p:set>
                                    <p:anim calcmode="lin" valueType="num">
                                      <p:cBhvr additive="base">
                                        <p:cTn id="7" dur="1000" fill="hold"/>
                                        <p:tgtEl>
                                          <p:spTgt spid="67588"/>
                                        </p:tgtEl>
                                        <p:attrNameLst>
                                          <p:attrName>ppt_x</p:attrName>
                                        </p:attrNameLst>
                                      </p:cBhvr>
                                      <p:tavLst>
                                        <p:tav tm="0">
                                          <p:val>
                                            <p:strVal val="1+#ppt_w/2"/>
                                          </p:val>
                                        </p:tav>
                                        <p:tav tm="100000">
                                          <p:val>
                                            <p:strVal val="#ppt_x"/>
                                          </p:val>
                                        </p:tav>
                                      </p:tavLst>
                                    </p:anim>
                                    <p:anim calcmode="lin" valueType="num">
                                      <p:cBhvr additive="base">
                                        <p:cTn id="8" dur="1000" fill="hold"/>
                                        <p:tgtEl>
                                          <p:spTgt spid="675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747C5AF1-C69B-B75F-EE4B-88E17296354E}"/>
              </a:ext>
            </a:extLst>
          </p:cNvPr>
          <p:cNvSpPr>
            <a:spLocks noGrp="1"/>
          </p:cNvSpPr>
          <p:nvPr>
            <p:ph type="body" sz="quarter" idx="11"/>
          </p:nvPr>
        </p:nvSpPr>
        <p:spPr>
          <a:xfrm>
            <a:off x="360138" y="1647371"/>
            <a:ext cx="4211862" cy="4666343"/>
          </a:xfrm>
        </p:spPr>
        <p:txBody>
          <a:bodyPr/>
          <a:lstStyle/>
          <a:p>
            <a:r>
              <a:rPr lang="en-US" dirty="0"/>
              <a:t>National Environmental Policy Act (NEPA)</a:t>
            </a:r>
          </a:p>
          <a:p>
            <a:r>
              <a:rPr lang="en-US" dirty="0"/>
              <a:t>Hydrologist Review of Stream Crossings</a:t>
            </a:r>
          </a:p>
          <a:p>
            <a:r>
              <a:rPr lang="en-US" dirty="0"/>
              <a:t>Archaeological Cultural Survey</a:t>
            </a:r>
          </a:p>
          <a:p>
            <a:r>
              <a:rPr lang="en-US" dirty="0"/>
              <a:t>Consultation &amp; Surveys on Sensitive, Threatened, and Endangered Wildlife Species and Plants. </a:t>
            </a:r>
          </a:p>
        </p:txBody>
      </p:sp>
      <p:sp>
        <p:nvSpPr>
          <p:cNvPr id="15" name="Title 3">
            <a:extLst>
              <a:ext uri="{FF2B5EF4-FFF2-40B4-BE49-F238E27FC236}">
                <a16:creationId xmlns:a16="http://schemas.microsoft.com/office/drawing/2014/main" id="{924DD2B6-A555-89DB-FCC0-6C2605A6C2B2}"/>
              </a:ext>
            </a:extLst>
          </p:cNvPr>
          <p:cNvSpPr>
            <a:spLocks noGrp="1"/>
          </p:cNvSpPr>
          <p:nvPr>
            <p:ph type="title"/>
          </p:nvPr>
        </p:nvSpPr>
        <p:spPr>
          <a:xfrm>
            <a:off x="360138" y="915442"/>
            <a:ext cx="4211862" cy="731929"/>
          </a:xfrm>
        </p:spPr>
        <p:txBody>
          <a:bodyPr/>
          <a:lstStyle/>
          <a:p>
            <a:r>
              <a:rPr lang="en-US" dirty="0"/>
              <a:t>Resource Specialists</a:t>
            </a:r>
          </a:p>
        </p:txBody>
      </p:sp>
      <p:pic>
        <p:nvPicPr>
          <p:cNvPr id="3" name="Picture 3" descr="cultreview">
            <a:extLst>
              <a:ext uri="{FF2B5EF4-FFF2-40B4-BE49-F238E27FC236}">
                <a16:creationId xmlns:a16="http://schemas.microsoft.com/office/drawing/2014/main" id="{0B1C8E1C-8CD8-A15E-45D1-870FEFB037B4}"/>
              </a:ext>
            </a:extLst>
          </p:cNvPr>
          <p:cNvPicPr>
            <a:picLocks noGrp="1" noChangeAspect="1" noChangeArrowheads="1"/>
          </p:cNvPicPr>
          <p:nvPr>
            <p:ph type="pic" sz="quarter" idx="10"/>
          </p:nvPr>
        </p:nvPicPr>
        <p:blipFill>
          <a:blip r:embed="rId3">
            <a:lum bright="-6000"/>
            <a:extLst>
              <a:ext uri="{28A0092B-C50C-407E-A947-70E740481C1C}">
                <a14:useLocalDpi xmlns:a14="http://schemas.microsoft.com/office/drawing/2010/main" val="0"/>
              </a:ext>
            </a:extLst>
          </a:blip>
          <a:srcRect l="19847" r="19847"/>
          <a:stretch>
            <a:fillRect/>
          </a:stretch>
        </p:blipFill>
        <p:spPr bwMode="auto">
          <a:xfrm>
            <a:off x="4710113" y="908050"/>
            <a:ext cx="4071937"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052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E52142B-F700-EFBB-4799-88FF3F71084F}"/>
              </a:ext>
            </a:extLst>
          </p:cNvPr>
          <p:cNvSpPr>
            <a:spLocks noGrp="1"/>
          </p:cNvSpPr>
          <p:nvPr>
            <p:ph type="title"/>
          </p:nvPr>
        </p:nvSpPr>
        <p:spPr>
          <a:xfrm>
            <a:off x="623888" y="1709739"/>
            <a:ext cx="7886700" cy="2852737"/>
          </a:xfrm>
        </p:spPr>
        <p:txBody>
          <a:bodyPr/>
          <a:lstStyle/>
          <a:p>
            <a:r>
              <a:rPr lang="en-US" dirty="0"/>
              <a:t>Break!</a:t>
            </a:r>
          </a:p>
        </p:txBody>
      </p:sp>
      <p:sp>
        <p:nvSpPr>
          <p:cNvPr id="11" name="Text Placeholder 2">
            <a:extLst>
              <a:ext uri="{FF2B5EF4-FFF2-40B4-BE49-F238E27FC236}">
                <a16:creationId xmlns:a16="http://schemas.microsoft.com/office/drawing/2014/main" id="{9B52ED81-FA2C-A77F-D96A-7023E3A4A204}"/>
              </a:ext>
            </a:extLst>
          </p:cNvPr>
          <p:cNvSpPr>
            <a:spLocks noGrp="1"/>
          </p:cNvSpPr>
          <p:nvPr>
            <p:ph type="body" idx="1"/>
          </p:nvPr>
        </p:nvSpPr>
        <p:spPr>
          <a:xfrm>
            <a:off x="623888" y="4589464"/>
            <a:ext cx="7886700" cy="1500187"/>
          </a:xfrm>
        </p:spPr>
        <p:txBody>
          <a:bodyPr/>
          <a:lstStyle/>
          <a:p>
            <a:r>
              <a:rPr lang="en-US" dirty="0"/>
              <a:t>&amp; Giveaways?</a:t>
            </a:r>
          </a:p>
        </p:txBody>
      </p:sp>
    </p:spTree>
    <p:extLst>
      <p:ext uri="{BB962C8B-B14F-4D97-AF65-F5344CB8AC3E}">
        <p14:creationId xmlns:p14="http://schemas.microsoft.com/office/powerpoint/2010/main" val="3925207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83BBB-A6FE-4007-89B8-356B4ACE9C14}"/>
              </a:ext>
            </a:extLst>
          </p:cNvPr>
          <p:cNvSpPr>
            <a:spLocks noGrp="1"/>
          </p:cNvSpPr>
          <p:nvPr>
            <p:ph type="ctrTitle"/>
          </p:nvPr>
        </p:nvSpPr>
        <p:spPr>
          <a:xfrm>
            <a:off x="685800" y="4726287"/>
            <a:ext cx="7772400" cy="1644504"/>
          </a:xfrm>
        </p:spPr>
        <p:txBody>
          <a:bodyPr anchor="t">
            <a:normAutofit/>
          </a:bodyPr>
          <a:lstStyle/>
          <a:p>
            <a:r>
              <a:rPr lang="en-US" sz="5800" dirty="0">
                <a:latin typeface="Arial" panose="020B0604020202020204" pitchFamily="34" charset="0"/>
                <a:cs typeface="Arial" panose="020B0604020202020204" pitchFamily="34" charset="0"/>
              </a:rPr>
              <a:t>Trail Layout</a:t>
            </a:r>
          </a:p>
        </p:txBody>
      </p:sp>
      <p:pic>
        <p:nvPicPr>
          <p:cNvPr id="6" name="Picture 3" descr="DSCN0038">
            <a:extLst>
              <a:ext uri="{FF2B5EF4-FFF2-40B4-BE49-F238E27FC236}">
                <a16:creationId xmlns:a16="http://schemas.microsoft.com/office/drawing/2014/main" id="{C1845787-8DBA-6721-94F5-127B7EF485B5}"/>
              </a:ext>
            </a:extLst>
          </p:cNvPr>
          <p:cNvPicPr>
            <a:picLocks noGrp="1" noChangeAspect="1" noChangeArrowheads="1"/>
          </p:cNvPicPr>
          <p:nvPr>
            <p:ph type="pic" sz="quarter" idx="13"/>
          </p:nvPr>
        </p:nvPicPr>
        <p:blipFill>
          <a:blip r:embed="rId3">
            <a:lum contrast="12000"/>
            <a:extLst>
              <a:ext uri="{28A0092B-C50C-407E-A947-70E740481C1C}">
                <a14:useLocalDpi xmlns:a14="http://schemas.microsoft.com/office/drawing/2010/main" val="0"/>
              </a:ext>
            </a:extLst>
          </a:blip>
          <a:srcRect t="23854" b="23854"/>
          <a:stretch>
            <a:fillRect/>
          </a:stretch>
        </p:blipFill>
        <p:spPr bwMode="auto">
          <a:xfrm>
            <a:off x="0" y="758825"/>
            <a:ext cx="914400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4093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151241A4-B048-45D3-940F-618AAA8319FD}"/>
              </a:ext>
            </a:extLst>
          </p:cNvPr>
          <p:cNvSpPr>
            <a:spLocks noGrp="1" noChangeArrowheads="1"/>
          </p:cNvSpPr>
          <p:nvPr>
            <p:ph type="title"/>
          </p:nvPr>
        </p:nvSpPr>
        <p:spPr>
          <a:xfrm>
            <a:off x="0" y="675833"/>
            <a:ext cx="9144000" cy="661354"/>
          </a:xfrm>
        </p:spPr>
        <p:txBody>
          <a:bodyPr>
            <a:noAutofit/>
          </a:bodyPr>
          <a:lstStyle/>
          <a:p>
            <a:pPr algn="l"/>
            <a:r>
              <a:rPr lang="en-US" altLang="en-US" sz="2000" dirty="0">
                <a:latin typeface="Arial" panose="020B0604020202020204" pitchFamily="34" charset="0"/>
                <a:cs typeface="Arial" panose="020B0604020202020204" pitchFamily="34" charset="0"/>
              </a:rPr>
              <a:t>Water is the Most Influential Factor in Designing and Laying Out Trails</a:t>
            </a:r>
            <a:r>
              <a:rPr lang="en-US" altLang="en-US" sz="1800" dirty="0">
                <a:latin typeface="Arial" panose="020B0604020202020204" pitchFamily="34" charset="0"/>
                <a:cs typeface="Arial" panose="020B0604020202020204" pitchFamily="34" charset="0"/>
              </a:rPr>
              <a:t> </a:t>
            </a:r>
          </a:p>
        </p:txBody>
      </p:sp>
      <p:pic>
        <p:nvPicPr>
          <p:cNvPr id="64515" name="Picture 3" descr="Water damage">
            <a:extLst>
              <a:ext uri="{FF2B5EF4-FFF2-40B4-BE49-F238E27FC236}">
                <a16:creationId xmlns:a16="http://schemas.microsoft.com/office/drawing/2014/main" id="{6CC9E10D-FD5A-4CEB-8071-409CEE70AAE6}"/>
              </a:ext>
            </a:extLst>
          </p:cNvPr>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a:stretch>
            <a:fillRect/>
          </a:stretch>
        </p:blipFill>
        <p:spPr bwMode="auto">
          <a:xfrm>
            <a:off x="152400" y="1295400"/>
            <a:ext cx="3780503" cy="504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4" descr="Water damage 4">
            <a:extLst>
              <a:ext uri="{FF2B5EF4-FFF2-40B4-BE49-F238E27FC236}">
                <a16:creationId xmlns:a16="http://schemas.microsoft.com/office/drawing/2014/main" id="{85253D22-78A9-40AD-821D-F782BDBEA93C}"/>
              </a:ext>
            </a:extLst>
          </p:cNvPr>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a:stretch>
            <a:fillRect/>
          </a:stretch>
        </p:blipFill>
        <p:spPr bwMode="auto">
          <a:xfrm>
            <a:off x="4112342" y="1295400"/>
            <a:ext cx="3881284" cy="5080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83BBB-A6FE-4007-89B8-356B4ACE9C14}"/>
              </a:ext>
            </a:extLst>
          </p:cNvPr>
          <p:cNvSpPr>
            <a:spLocks noGrp="1"/>
          </p:cNvSpPr>
          <p:nvPr>
            <p:ph type="ctrTitle"/>
          </p:nvPr>
        </p:nvSpPr>
        <p:spPr>
          <a:xfrm>
            <a:off x="685800" y="4726287"/>
            <a:ext cx="7772400" cy="1644504"/>
          </a:xfrm>
        </p:spPr>
        <p:txBody>
          <a:bodyPr anchor="t">
            <a:normAutofit/>
          </a:bodyPr>
          <a:lstStyle/>
          <a:p>
            <a:r>
              <a:rPr lang="en-US" sz="5800" dirty="0">
                <a:latin typeface="Arial" panose="020B0604020202020204" pitchFamily="34" charset="0"/>
                <a:cs typeface="Arial" panose="020B0604020202020204" pitchFamily="34" charset="0"/>
              </a:rPr>
              <a:t>Sidehill Tread</a:t>
            </a:r>
          </a:p>
        </p:txBody>
      </p:sp>
      <p:pic>
        <p:nvPicPr>
          <p:cNvPr id="7" name="Picture 2">
            <a:extLst>
              <a:ext uri="{FF2B5EF4-FFF2-40B4-BE49-F238E27FC236}">
                <a16:creationId xmlns:a16="http://schemas.microsoft.com/office/drawing/2014/main" id="{C9DD255D-7411-6A3A-A191-B25EA3916003}"/>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15414" b="15414"/>
          <a:stretch>
            <a:fillRect/>
          </a:stretch>
        </p:blipFill>
        <p:spPr bwMode="auto">
          <a:xfrm>
            <a:off x="0" y="758825"/>
            <a:ext cx="914400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399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2FDE543E-C72C-4E34-9481-94392022539E}"/>
              </a:ext>
            </a:extLst>
          </p:cNvPr>
          <p:cNvSpPr>
            <a:spLocks noGrp="1" noChangeArrowheads="1"/>
          </p:cNvSpPr>
          <p:nvPr>
            <p:ph type="title"/>
          </p:nvPr>
        </p:nvSpPr>
        <p:spPr>
          <a:xfrm>
            <a:off x="76200" y="735012"/>
            <a:ext cx="9067800" cy="1066800"/>
          </a:xfrm>
        </p:spPr>
        <p:txBody>
          <a:bodyPr>
            <a:noAutofit/>
          </a:bodyPr>
          <a:lstStyle/>
          <a:p>
            <a:pPr algn="l"/>
            <a:r>
              <a:rPr lang="en-US" altLang="en-US" sz="2800" dirty="0">
                <a:latin typeface="Roboto" panose="02000000000000000000" pitchFamily="2" charset="0"/>
                <a:ea typeface="Roboto" panose="02000000000000000000" pitchFamily="2" charset="0"/>
                <a:cs typeface="Roboto" panose="02000000000000000000" pitchFamily="2" charset="0"/>
              </a:rPr>
              <a:t>Sidehill Construction and </a:t>
            </a:r>
            <a:r>
              <a:rPr lang="en-US" altLang="en-US" sz="2800" dirty="0" err="1">
                <a:latin typeface="Roboto" panose="02000000000000000000" pitchFamily="2" charset="0"/>
                <a:ea typeface="Roboto" panose="02000000000000000000" pitchFamily="2" charset="0"/>
                <a:cs typeface="Roboto" panose="02000000000000000000" pitchFamily="2" charset="0"/>
              </a:rPr>
              <a:t>Outsloping</a:t>
            </a:r>
            <a:r>
              <a:rPr lang="en-US" altLang="en-US" sz="2800" dirty="0">
                <a:latin typeface="Roboto" panose="02000000000000000000" pitchFamily="2" charset="0"/>
                <a:ea typeface="Roboto" panose="02000000000000000000" pitchFamily="2" charset="0"/>
                <a:cs typeface="Roboto" panose="02000000000000000000" pitchFamily="2" charset="0"/>
              </a:rPr>
              <a:t> Prevents Water Diversion and Accumulation</a:t>
            </a:r>
          </a:p>
        </p:txBody>
      </p:sp>
      <p:pic>
        <p:nvPicPr>
          <p:cNvPr id="74755" name="Picture 3" descr="Hillside Const">
            <a:extLst>
              <a:ext uri="{FF2B5EF4-FFF2-40B4-BE49-F238E27FC236}">
                <a16:creationId xmlns:a16="http://schemas.microsoft.com/office/drawing/2014/main" id="{964D671A-2CC1-4325-9299-A8B8FF8C82CF}"/>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1403276" y="1932441"/>
            <a:ext cx="6337448" cy="416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2" name="Freeform 4">
            <a:extLst>
              <a:ext uri="{FF2B5EF4-FFF2-40B4-BE49-F238E27FC236}">
                <a16:creationId xmlns:a16="http://schemas.microsoft.com/office/drawing/2014/main" id="{601E3139-95C6-4502-8E28-B6F65178DAF2}"/>
              </a:ext>
            </a:extLst>
          </p:cNvPr>
          <p:cNvSpPr>
            <a:spLocks/>
          </p:cNvSpPr>
          <p:nvPr/>
        </p:nvSpPr>
        <p:spPr bwMode="auto">
          <a:xfrm>
            <a:off x="2579916" y="2407047"/>
            <a:ext cx="3276598" cy="2424906"/>
          </a:xfrm>
          <a:custGeom>
            <a:avLst/>
            <a:gdLst>
              <a:gd name="T0" fmla="*/ 0 w 2798"/>
              <a:gd name="T1" fmla="*/ 0 h 2081"/>
              <a:gd name="T2" fmla="*/ 2147483647 w 2798"/>
              <a:gd name="T3" fmla="*/ 2147483647 h 2081"/>
              <a:gd name="T4" fmla="*/ 2147483647 w 2798"/>
              <a:gd name="T5" fmla="*/ 2147483647 h 2081"/>
              <a:gd name="T6" fmla="*/ 2147483647 w 2798"/>
              <a:gd name="T7" fmla="*/ 2147483647 h 2081"/>
              <a:gd name="T8" fmla="*/ 2147483647 w 2798"/>
              <a:gd name="T9" fmla="*/ 2147483647 h 2081"/>
              <a:gd name="T10" fmla="*/ 2147483647 w 2798"/>
              <a:gd name="T11" fmla="*/ 2147483647 h 2081"/>
              <a:gd name="T12" fmla="*/ 2147483647 w 2798"/>
              <a:gd name="T13" fmla="*/ 2147483647 h 2081"/>
              <a:gd name="T14" fmla="*/ 2147483647 w 2798"/>
              <a:gd name="T15" fmla="*/ 2147483647 h 2081"/>
              <a:gd name="T16" fmla="*/ 2147483647 w 2798"/>
              <a:gd name="T17" fmla="*/ 2147483647 h 2081"/>
              <a:gd name="T18" fmla="*/ 2147483647 w 2798"/>
              <a:gd name="T19" fmla="*/ 2147483647 h 2081"/>
              <a:gd name="T20" fmla="*/ 2147483647 w 2798"/>
              <a:gd name="T21" fmla="*/ 2147483647 h 2081"/>
              <a:gd name="T22" fmla="*/ 2147483647 w 2798"/>
              <a:gd name="T23" fmla="*/ 2147483647 h 2081"/>
              <a:gd name="T24" fmla="*/ 2147483647 w 2798"/>
              <a:gd name="T25" fmla="*/ 2147483647 h 2081"/>
              <a:gd name="T26" fmla="*/ 2147483647 w 2798"/>
              <a:gd name="T27" fmla="*/ 2147483647 h 2081"/>
              <a:gd name="T28" fmla="*/ 2147483647 w 2798"/>
              <a:gd name="T29" fmla="*/ 2147483647 h 2081"/>
              <a:gd name="T30" fmla="*/ 2147483647 w 2798"/>
              <a:gd name="T31" fmla="*/ 2147483647 h 2081"/>
              <a:gd name="T32" fmla="*/ 2147483647 w 2798"/>
              <a:gd name="T33" fmla="*/ 2147483647 h 2081"/>
              <a:gd name="T34" fmla="*/ 2147483647 w 2798"/>
              <a:gd name="T35" fmla="*/ 2147483647 h 2081"/>
              <a:gd name="T36" fmla="*/ 2147483647 w 2798"/>
              <a:gd name="T37" fmla="*/ 2147483647 h 2081"/>
              <a:gd name="T38" fmla="*/ 2147483647 w 2798"/>
              <a:gd name="T39" fmla="*/ 2147483647 h 2081"/>
              <a:gd name="T40" fmla="*/ 2147483647 w 2798"/>
              <a:gd name="T41" fmla="*/ 2147483647 h 2081"/>
              <a:gd name="T42" fmla="*/ 2147483647 w 2798"/>
              <a:gd name="T43" fmla="*/ 2147483647 h 2081"/>
              <a:gd name="T44" fmla="*/ 2147483647 w 2798"/>
              <a:gd name="T45" fmla="*/ 2147483647 h 2081"/>
              <a:gd name="T46" fmla="*/ 2147483647 w 2798"/>
              <a:gd name="T47" fmla="*/ 2147483647 h 2081"/>
              <a:gd name="T48" fmla="*/ 2147483647 w 2798"/>
              <a:gd name="T49" fmla="*/ 2147483647 h 2081"/>
              <a:gd name="T50" fmla="*/ 2147483647 w 2798"/>
              <a:gd name="T51" fmla="*/ 2147483647 h 2081"/>
              <a:gd name="T52" fmla="*/ 2147483647 w 2798"/>
              <a:gd name="T53" fmla="*/ 2147483647 h 2081"/>
              <a:gd name="T54" fmla="*/ 2147483647 w 2798"/>
              <a:gd name="T55" fmla="*/ 2147483647 h 2081"/>
              <a:gd name="T56" fmla="*/ 2147483647 w 2798"/>
              <a:gd name="T57" fmla="*/ 2147483647 h 2081"/>
              <a:gd name="T58" fmla="*/ 2147483647 w 2798"/>
              <a:gd name="T59" fmla="*/ 2147483647 h 2081"/>
              <a:gd name="T60" fmla="*/ 2147483647 w 2798"/>
              <a:gd name="T61" fmla="*/ 2147483647 h 2081"/>
              <a:gd name="T62" fmla="*/ 2147483647 w 2798"/>
              <a:gd name="T63" fmla="*/ 2147483647 h 2081"/>
              <a:gd name="T64" fmla="*/ 2147483647 w 2798"/>
              <a:gd name="T65" fmla="*/ 2147483647 h 2081"/>
              <a:gd name="T66" fmla="*/ 2147483647 w 2798"/>
              <a:gd name="T67" fmla="*/ 2147483647 h 2081"/>
              <a:gd name="T68" fmla="*/ 2147483647 w 2798"/>
              <a:gd name="T69" fmla="*/ 2147483647 h 2081"/>
              <a:gd name="T70" fmla="*/ 2147483647 w 2798"/>
              <a:gd name="T71" fmla="*/ 2147483647 h 2081"/>
              <a:gd name="T72" fmla="*/ 2147483647 w 2798"/>
              <a:gd name="T73" fmla="*/ 2147483647 h 2081"/>
              <a:gd name="T74" fmla="*/ 2147483647 w 2798"/>
              <a:gd name="T75" fmla="*/ 2147483647 h 2081"/>
              <a:gd name="T76" fmla="*/ 2147483647 w 2798"/>
              <a:gd name="T77" fmla="*/ 2147483647 h 2081"/>
              <a:gd name="T78" fmla="*/ 2147483647 w 2798"/>
              <a:gd name="T79" fmla="*/ 2147483647 h 2081"/>
              <a:gd name="T80" fmla="*/ 2147483647 w 2798"/>
              <a:gd name="T81" fmla="*/ 2147483647 h 2081"/>
              <a:gd name="T82" fmla="*/ 2147483647 w 2798"/>
              <a:gd name="T83" fmla="*/ 2147483647 h 208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98"/>
              <a:gd name="T127" fmla="*/ 0 h 2081"/>
              <a:gd name="T128" fmla="*/ 2798 w 2798"/>
              <a:gd name="T129" fmla="*/ 2081 h 208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98" h="2081">
                <a:moveTo>
                  <a:pt x="0" y="0"/>
                </a:moveTo>
                <a:cubicBezTo>
                  <a:pt x="5" y="10"/>
                  <a:pt x="32" y="71"/>
                  <a:pt x="39" y="78"/>
                </a:cubicBezTo>
                <a:cubicBezTo>
                  <a:pt x="45" y="84"/>
                  <a:pt x="55" y="82"/>
                  <a:pt x="62" y="86"/>
                </a:cubicBezTo>
                <a:cubicBezTo>
                  <a:pt x="142" y="130"/>
                  <a:pt x="73" y="112"/>
                  <a:pt x="171" y="125"/>
                </a:cubicBezTo>
                <a:cubicBezTo>
                  <a:pt x="191" y="152"/>
                  <a:pt x="206" y="179"/>
                  <a:pt x="218" y="210"/>
                </a:cubicBezTo>
                <a:cubicBezTo>
                  <a:pt x="227" y="233"/>
                  <a:pt x="224" y="263"/>
                  <a:pt x="241" y="280"/>
                </a:cubicBezTo>
                <a:cubicBezTo>
                  <a:pt x="265" y="304"/>
                  <a:pt x="311" y="304"/>
                  <a:pt x="342" y="311"/>
                </a:cubicBezTo>
                <a:cubicBezTo>
                  <a:pt x="384" y="344"/>
                  <a:pt x="406" y="392"/>
                  <a:pt x="436" y="436"/>
                </a:cubicBezTo>
                <a:cubicBezTo>
                  <a:pt x="451" y="504"/>
                  <a:pt x="487" y="523"/>
                  <a:pt x="552" y="545"/>
                </a:cubicBezTo>
                <a:cubicBezTo>
                  <a:pt x="567" y="560"/>
                  <a:pt x="602" y="590"/>
                  <a:pt x="615" y="615"/>
                </a:cubicBezTo>
                <a:cubicBezTo>
                  <a:pt x="653" y="691"/>
                  <a:pt x="609" y="624"/>
                  <a:pt x="646" y="677"/>
                </a:cubicBezTo>
                <a:cubicBezTo>
                  <a:pt x="651" y="698"/>
                  <a:pt x="649" y="722"/>
                  <a:pt x="661" y="740"/>
                </a:cubicBezTo>
                <a:cubicBezTo>
                  <a:pt x="676" y="763"/>
                  <a:pt x="744" y="779"/>
                  <a:pt x="770" y="786"/>
                </a:cubicBezTo>
                <a:cubicBezTo>
                  <a:pt x="799" y="825"/>
                  <a:pt x="821" y="870"/>
                  <a:pt x="856" y="903"/>
                </a:cubicBezTo>
                <a:cubicBezTo>
                  <a:pt x="868" y="914"/>
                  <a:pt x="889" y="904"/>
                  <a:pt x="903" y="911"/>
                </a:cubicBezTo>
                <a:cubicBezTo>
                  <a:pt x="919" y="919"/>
                  <a:pt x="927" y="940"/>
                  <a:pt x="942" y="950"/>
                </a:cubicBezTo>
                <a:cubicBezTo>
                  <a:pt x="960" y="1008"/>
                  <a:pt x="967" y="1035"/>
                  <a:pt x="1027" y="1051"/>
                </a:cubicBezTo>
                <a:cubicBezTo>
                  <a:pt x="1051" y="1086"/>
                  <a:pt x="1052" y="1138"/>
                  <a:pt x="1082" y="1168"/>
                </a:cubicBezTo>
                <a:cubicBezTo>
                  <a:pt x="1091" y="1177"/>
                  <a:pt x="1101" y="1186"/>
                  <a:pt x="1113" y="1191"/>
                </a:cubicBezTo>
                <a:cubicBezTo>
                  <a:pt x="1133" y="1199"/>
                  <a:pt x="1175" y="1207"/>
                  <a:pt x="1175" y="1207"/>
                </a:cubicBezTo>
                <a:cubicBezTo>
                  <a:pt x="1210" y="1241"/>
                  <a:pt x="1225" y="1272"/>
                  <a:pt x="1276" y="1284"/>
                </a:cubicBezTo>
                <a:cubicBezTo>
                  <a:pt x="1302" y="1297"/>
                  <a:pt x="1328" y="1310"/>
                  <a:pt x="1354" y="1323"/>
                </a:cubicBezTo>
                <a:cubicBezTo>
                  <a:pt x="1395" y="1343"/>
                  <a:pt x="1374" y="1384"/>
                  <a:pt x="1424" y="1401"/>
                </a:cubicBezTo>
                <a:cubicBezTo>
                  <a:pt x="1443" y="1395"/>
                  <a:pt x="1459" y="1380"/>
                  <a:pt x="1479" y="1378"/>
                </a:cubicBezTo>
                <a:cubicBezTo>
                  <a:pt x="1483" y="1378"/>
                  <a:pt x="1526" y="1391"/>
                  <a:pt x="1533" y="1393"/>
                </a:cubicBezTo>
                <a:cubicBezTo>
                  <a:pt x="1551" y="1405"/>
                  <a:pt x="1571" y="1412"/>
                  <a:pt x="1588" y="1424"/>
                </a:cubicBezTo>
                <a:cubicBezTo>
                  <a:pt x="1652" y="1467"/>
                  <a:pt x="1602" y="1448"/>
                  <a:pt x="1650" y="1463"/>
                </a:cubicBezTo>
                <a:cubicBezTo>
                  <a:pt x="1712" y="1506"/>
                  <a:pt x="1625" y="1451"/>
                  <a:pt x="1775" y="1487"/>
                </a:cubicBezTo>
                <a:cubicBezTo>
                  <a:pt x="1831" y="1500"/>
                  <a:pt x="1875" y="1562"/>
                  <a:pt x="1930" y="1572"/>
                </a:cubicBezTo>
                <a:cubicBezTo>
                  <a:pt x="1963" y="1578"/>
                  <a:pt x="1997" y="1577"/>
                  <a:pt x="2031" y="1580"/>
                </a:cubicBezTo>
                <a:cubicBezTo>
                  <a:pt x="2060" y="1592"/>
                  <a:pt x="2091" y="1600"/>
                  <a:pt x="2117" y="1619"/>
                </a:cubicBezTo>
                <a:cubicBezTo>
                  <a:pt x="2138" y="1634"/>
                  <a:pt x="2153" y="1662"/>
                  <a:pt x="2179" y="1666"/>
                </a:cubicBezTo>
                <a:cubicBezTo>
                  <a:pt x="2215" y="1671"/>
                  <a:pt x="2252" y="1676"/>
                  <a:pt x="2288" y="1681"/>
                </a:cubicBezTo>
                <a:cubicBezTo>
                  <a:pt x="2338" y="1698"/>
                  <a:pt x="2369" y="1739"/>
                  <a:pt x="2413" y="1767"/>
                </a:cubicBezTo>
                <a:cubicBezTo>
                  <a:pt x="2444" y="1787"/>
                  <a:pt x="2447" y="1778"/>
                  <a:pt x="2475" y="1806"/>
                </a:cubicBezTo>
                <a:cubicBezTo>
                  <a:pt x="2482" y="1813"/>
                  <a:pt x="2483" y="1824"/>
                  <a:pt x="2491" y="1829"/>
                </a:cubicBezTo>
                <a:cubicBezTo>
                  <a:pt x="2499" y="1834"/>
                  <a:pt x="2567" y="1845"/>
                  <a:pt x="2568" y="1845"/>
                </a:cubicBezTo>
                <a:cubicBezTo>
                  <a:pt x="2579" y="1861"/>
                  <a:pt x="2589" y="1876"/>
                  <a:pt x="2600" y="1892"/>
                </a:cubicBezTo>
                <a:cubicBezTo>
                  <a:pt x="2605" y="1900"/>
                  <a:pt x="2606" y="1912"/>
                  <a:pt x="2615" y="1915"/>
                </a:cubicBezTo>
                <a:cubicBezTo>
                  <a:pt x="2660" y="1929"/>
                  <a:pt x="2686" y="1941"/>
                  <a:pt x="2724" y="1969"/>
                </a:cubicBezTo>
                <a:cubicBezTo>
                  <a:pt x="2734" y="1985"/>
                  <a:pt x="2745" y="2000"/>
                  <a:pt x="2755" y="2016"/>
                </a:cubicBezTo>
                <a:cubicBezTo>
                  <a:pt x="2798" y="2081"/>
                  <a:pt x="2738" y="2078"/>
                  <a:pt x="2771" y="2078"/>
                </a:cubicBezTo>
              </a:path>
            </a:pathLst>
          </a:custGeom>
          <a:noFill/>
          <a:ln w="44450">
            <a:solidFill>
              <a:srgbClr val="00B0F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3413" name="Freeform 5">
            <a:extLst>
              <a:ext uri="{FF2B5EF4-FFF2-40B4-BE49-F238E27FC236}">
                <a16:creationId xmlns:a16="http://schemas.microsoft.com/office/drawing/2014/main" id="{AC24028A-FF87-47B9-B61E-47AF9F90375B}"/>
              </a:ext>
            </a:extLst>
          </p:cNvPr>
          <p:cNvSpPr>
            <a:spLocks/>
          </p:cNvSpPr>
          <p:nvPr/>
        </p:nvSpPr>
        <p:spPr bwMode="auto">
          <a:xfrm>
            <a:off x="1970316" y="3473847"/>
            <a:ext cx="3276598" cy="2424906"/>
          </a:xfrm>
          <a:custGeom>
            <a:avLst/>
            <a:gdLst>
              <a:gd name="T0" fmla="*/ 0 w 2798"/>
              <a:gd name="T1" fmla="*/ 0 h 2081"/>
              <a:gd name="T2" fmla="*/ 2147483647 w 2798"/>
              <a:gd name="T3" fmla="*/ 2147483647 h 2081"/>
              <a:gd name="T4" fmla="*/ 2147483647 w 2798"/>
              <a:gd name="T5" fmla="*/ 2147483647 h 2081"/>
              <a:gd name="T6" fmla="*/ 2147483647 w 2798"/>
              <a:gd name="T7" fmla="*/ 2147483647 h 2081"/>
              <a:gd name="T8" fmla="*/ 2147483647 w 2798"/>
              <a:gd name="T9" fmla="*/ 2147483647 h 2081"/>
              <a:gd name="T10" fmla="*/ 2147483647 w 2798"/>
              <a:gd name="T11" fmla="*/ 2147483647 h 2081"/>
              <a:gd name="T12" fmla="*/ 2147483647 w 2798"/>
              <a:gd name="T13" fmla="*/ 2147483647 h 2081"/>
              <a:gd name="T14" fmla="*/ 2147483647 w 2798"/>
              <a:gd name="T15" fmla="*/ 2147483647 h 2081"/>
              <a:gd name="T16" fmla="*/ 2147483647 w 2798"/>
              <a:gd name="T17" fmla="*/ 2147483647 h 2081"/>
              <a:gd name="T18" fmla="*/ 2147483647 w 2798"/>
              <a:gd name="T19" fmla="*/ 2147483647 h 2081"/>
              <a:gd name="T20" fmla="*/ 2147483647 w 2798"/>
              <a:gd name="T21" fmla="*/ 2147483647 h 2081"/>
              <a:gd name="T22" fmla="*/ 2147483647 w 2798"/>
              <a:gd name="T23" fmla="*/ 2147483647 h 2081"/>
              <a:gd name="T24" fmla="*/ 2147483647 w 2798"/>
              <a:gd name="T25" fmla="*/ 2147483647 h 2081"/>
              <a:gd name="T26" fmla="*/ 2147483647 w 2798"/>
              <a:gd name="T27" fmla="*/ 2147483647 h 2081"/>
              <a:gd name="T28" fmla="*/ 2147483647 w 2798"/>
              <a:gd name="T29" fmla="*/ 2147483647 h 2081"/>
              <a:gd name="T30" fmla="*/ 2147483647 w 2798"/>
              <a:gd name="T31" fmla="*/ 2147483647 h 2081"/>
              <a:gd name="T32" fmla="*/ 2147483647 w 2798"/>
              <a:gd name="T33" fmla="*/ 2147483647 h 2081"/>
              <a:gd name="T34" fmla="*/ 2147483647 w 2798"/>
              <a:gd name="T35" fmla="*/ 2147483647 h 2081"/>
              <a:gd name="T36" fmla="*/ 2147483647 w 2798"/>
              <a:gd name="T37" fmla="*/ 2147483647 h 2081"/>
              <a:gd name="T38" fmla="*/ 2147483647 w 2798"/>
              <a:gd name="T39" fmla="*/ 2147483647 h 2081"/>
              <a:gd name="T40" fmla="*/ 2147483647 w 2798"/>
              <a:gd name="T41" fmla="*/ 2147483647 h 2081"/>
              <a:gd name="T42" fmla="*/ 2147483647 w 2798"/>
              <a:gd name="T43" fmla="*/ 2147483647 h 2081"/>
              <a:gd name="T44" fmla="*/ 2147483647 w 2798"/>
              <a:gd name="T45" fmla="*/ 2147483647 h 2081"/>
              <a:gd name="T46" fmla="*/ 2147483647 w 2798"/>
              <a:gd name="T47" fmla="*/ 2147483647 h 2081"/>
              <a:gd name="T48" fmla="*/ 2147483647 w 2798"/>
              <a:gd name="T49" fmla="*/ 2147483647 h 2081"/>
              <a:gd name="T50" fmla="*/ 2147483647 w 2798"/>
              <a:gd name="T51" fmla="*/ 2147483647 h 2081"/>
              <a:gd name="T52" fmla="*/ 2147483647 w 2798"/>
              <a:gd name="T53" fmla="*/ 2147483647 h 2081"/>
              <a:gd name="T54" fmla="*/ 2147483647 w 2798"/>
              <a:gd name="T55" fmla="*/ 2147483647 h 2081"/>
              <a:gd name="T56" fmla="*/ 2147483647 w 2798"/>
              <a:gd name="T57" fmla="*/ 2147483647 h 2081"/>
              <a:gd name="T58" fmla="*/ 2147483647 w 2798"/>
              <a:gd name="T59" fmla="*/ 2147483647 h 2081"/>
              <a:gd name="T60" fmla="*/ 2147483647 w 2798"/>
              <a:gd name="T61" fmla="*/ 2147483647 h 2081"/>
              <a:gd name="T62" fmla="*/ 2147483647 w 2798"/>
              <a:gd name="T63" fmla="*/ 2147483647 h 2081"/>
              <a:gd name="T64" fmla="*/ 2147483647 w 2798"/>
              <a:gd name="T65" fmla="*/ 2147483647 h 2081"/>
              <a:gd name="T66" fmla="*/ 2147483647 w 2798"/>
              <a:gd name="T67" fmla="*/ 2147483647 h 2081"/>
              <a:gd name="T68" fmla="*/ 2147483647 w 2798"/>
              <a:gd name="T69" fmla="*/ 2147483647 h 2081"/>
              <a:gd name="T70" fmla="*/ 2147483647 w 2798"/>
              <a:gd name="T71" fmla="*/ 2147483647 h 2081"/>
              <a:gd name="T72" fmla="*/ 2147483647 w 2798"/>
              <a:gd name="T73" fmla="*/ 2147483647 h 2081"/>
              <a:gd name="T74" fmla="*/ 2147483647 w 2798"/>
              <a:gd name="T75" fmla="*/ 2147483647 h 2081"/>
              <a:gd name="T76" fmla="*/ 2147483647 w 2798"/>
              <a:gd name="T77" fmla="*/ 2147483647 h 2081"/>
              <a:gd name="T78" fmla="*/ 2147483647 w 2798"/>
              <a:gd name="T79" fmla="*/ 2147483647 h 2081"/>
              <a:gd name="T80" fmla="*/ 2147483647 w 2798"/>
              <a:gd name="T81" fmla="*/ 2147483647 h 2081"/>
              <a:gd name="T82" fmla="*/ 2147483647 w 2798"/>
              <a:gd name="T83" fmla="*/ 2147483647 h 208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98"/>
              <a:gd name="T127" fmla="*/ 0 h 2081"/>
              <a:gd name="T128" fmla="*/ 2798 w 2798"/>
              <a:gd name="T129" fmla="*/ 2081 h 208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98" h="2081">
                <a:moveTo>
                  <a:pt x="0" y="0"/>
                </a:moveTo>
                <a:cubicBezTo>
                  <a:pt x="5" y="10"/>
                  <a:pt x="32" y="71"/>
                  <a:pt x="39" y="78"/>
                </a:cubicBezTo>
                <a:cubicBezTo>
                  <a:pt x="45" y="84"/>
                  <a:pt x="55" y="82"/>
                  <a:pt x="62" y="86"/>
                </a:cubicBezTo>
                <a:cubicBezTo>
                  <a:pt x="142" y="130"/>
                  <a:pt x="73" y="112"/>
                  <a:pt x="171" y="125"/>
                </a:cubicBezTo>
                <a:cubicBezTo>
                  <a:pt x="191" y="152"/>
                  <a:pt x="206" y="179"/>
                  <a:pt x="218" y="210"/>
                </a:cubicBezTo>
                <a:cubicBezTo>
                  <a:pt x="227" y="233"/>
                  <a:pt x="224" y="263"/>
                  <a:pt x="241" y="280"/>
                </a:cubicBezTo>
                <a:cubicBezTo>
                  <a:pt x="265" y="304"/>
                  <a:pt x="311" y="304"/>
                  <a:pt x="342" y="311"/>
                </a:cubicBezTo>
                <a:cubicBezTo>
                  <a:pt x="384" y="344"/>
                  <a:pt x="406" y="392"/>
                  <a:pt x="436" y="436"/>
                </a:cubicBezTo>
                <a:cubicBezTo>
                  <a:pt x="451" y="504"/>
                  <a:pt x="487" y="523"/>
                  <a:pt x="552" y="545"/>
                </a:cubicBezTo>
                <a:cubicBezTo>
                  <a:pt x="567" y="560"/>
                  <a:pt x="602" y="590"/>
                  <a:pt x="615" y="615"/>
                </a:cubicBezTo>
                <a:cubicBezTo>
                  <a:pt x="653" y="691"/>
                  <a:pt x="609" y="624"/>
                  <a:pt x="646" y="677"/>
                </a:cubicBezTo>
                <a:cubicBezTo>
                  <a:pt x="651" y="698"/>
                  <a:pt x="649" y="722"/>
                  <a:pt x="661" y="740"/>
                </a:cubicBezTo>
                <a:cubicBezTo>
                  <a:pt x="676" y="763"/>
                  <a:pt x="744" y="779"/>
                  <a:pt x="770" y="786"/>
                </a:cubicBezTo>
                <a:cubicBezTo>
                  <a:pt x="799" y="825"/>
                  <a:pt x="821" y="870"/>
                  <a:pt x="856" y="903"/>
                </a:cubicBezTo>
                <a:cubicBezTo>
                  <a:pt x="868" y="914"/>
                  <a:pt x="889" y="904"/>
                  <a:pt x="903" y="911"/>
                </a:cubicBezTo>
                <a:cubicBezTo>
                  <a:pt x="919" y="919"/>
                  <a:pt x="927" y="940"/>
                  <a:pt x="942" y="950"/>
                </a:cubicBezTo>
                <a:cubicBezTo>
                  <a:pt x="960" y="1008"/>
                  <a:pt x="967" y="1035"/>
                  <a:pt x="1027" y="1051"/>
                </a:cubicBezTo>
                <a:cubicBezTo>
                  <a:pt x="1051" y="1086"/>
                  <a:pt x="1052" y="1138"/>
                  <a:pt x="1082" y="1168"/>
                </a:cubicBezTo>
                <a:cubicBezTo>
                  <a:pt x="1091" y="1177"/>
                  <a:pt x="1101" y="1186"/>
                  <a:pt x="1113" y="1191"/>
                </a:cubicBezTo>
                <a:cubicBezTo>
                  <a:pt x="1133" y="1199"/>
                  <a:pt x="1175" y="1207"/>
                  <a:pt x="1175" y="1207"/>
                </a:cubicBezTo>
                <a:cubicBezTo>
                  <a:pt x="1210" y="1241"/>
                  <a:pt x="1225" y="1272"/>
                  <a:pt x="1276" y="1284"/>
                </a:cubicBezTo>
                <a:cubicBezTo>
                  <a:pt x="1302" y="1297"/>
                  <a:pt x="1328" y="1310"/>
                  <a:pt x="1354" y="1323"/>
                </a:cubicBezTo>
                <a:cubicBezTo>
                  <a:pt x="1395" y="1343"/>
                  <a:pt x="1374" y="1384"/>
                  <a:pt x="1424" y="1401"/>
                </a:cubicBezTo>
                <a:cubicBezTo>
                  <a:pt x="1443" y="1395"/>
                  <a:pt x="1459" y="1380"/>
                  <a:pt x="1479" y="1378"/>
                </a:cubicBezTo>
                <a:cubicBezTo>
                  <a:pt x="1483" y="1378"/>
                  <a:pt x="1526" y="1391"/>
                  <a:pt x="1533" y="1393"/>
                </a:cubicBezTo>
                <a:cubicBezTo>
                  <a:pt x="1551" y="1405"/>
                  <a:pt x="1571" y="1412"/>
                  <a:pt x="1588" y="1424"/>
                </a:cubicBezTo>
                <a:cubicBezTo>
                  <a:pt x="1652" y="1467"/>
                  <a:pt x="1602" y="1448"/>
                  <a:pt x="1650" y="1463"/>
                </a:cubicBezTo>
                <a:cubicBezTo>
                  <a:pt x="1712" y="1506"/>
                  <a:pt x="1625" y="1451"/>
                  <a:pt x="1775" y="1487"/>
                </a:cubicBezTo>
                <a:cubicBezTo>
                  <a:pt x="1831" y="1500"/>
                  <a:pt x="1875" y="1562"/>
                  <a:pt x="1930" y="1572"/>
                </a:cubicBezTo>
                <a:cubicBezTo>
                  <a:pt x="1963" y="1578"/>
                  <a:pt x="1997" y="1577"/>
                  <a:pt x="2031" y="1580"/>
                </a:cubicBezTo>
                <a:cubicBezTo>
                  <a:pt x="2060" y="1592"/>
                  <a:pt x="2091" y="1600"/>
                  <a:pt x="2117" y="1619"/>
                </a:cubicBezTo>
                <a:cubicBezTo>
                  <a:pt x="2138" y="1634"/>
                  <a:pt x="2153" y="1662"/>
                  <a:pt x="2179" y="1666"/>
                </a:cubicBezTo>
                <a:cubicBezTo>
                  <a:pt x="2215" y="1671"/>
                  <a:pt x="2252" y="1676"/>
                  <a:pt x="2288" y="1681"/>
                </a:cubicBezTo>
                <a:cubicBezTo>
                  <a:pt x="2338" y="1698"/>
                  <a:pt x="2369" y="1739"/>
                  <a:pt x="2413" y="1767"/>
                </a:cubicBezTo>
                <a:cubicBezTo>
                  <a:pt x="2444" y="1787"/>
                  <a:pt x="2447" y="1778"/>
                  <a:pt x="2475" y="1806"/>
                </a:cubicBezTo>
                <a:cubicBezTo>
                  <a:pt x="2482" y="1813"/>
                  <a:pt x="2483" y="1824"/>
                  <a:pt x="2491" y="1829"/>
                </a:cubicBezTo>
                <a:cubicBezTo>
                  <a:pt x="2499" y="1834"/>
                  <a:pt x="2567" y="1845"/>
                  <a:pt x="2568" y="1845"/>
                </a:cubicBezTo>
                <a:cubicBezTo>
                  <a:pt x="2579" y="1861"/>
                  <a:pt x="2589" y="1876"/>
                  <a:pt x="2600" y="1892"/>
                </a:cubicBezTo>
                <a:cubicBezTo>
                  <a:pt x="2605" y="1900"/>
                  <a:pt x="2606" y="1912"/>
                  <a:pt x="2615" y="1915"/>
                </a:cubicBezTo>
                <a:cubicBezTo>
                  <a:pt x="2660" y="1929"/>
                  <a:pt x="2686" y="1941"/>
                  <a:pt x="2724" y="1969"/>
                </a:cubicBezTo>
                <a:cubicBezTo>
                  <a:pt x="2734" y="1985"/>
                  <a:pt x="2745" y="2000"/>
                  <a:pt x="2755" y="2016"/>
                </a:cubicBezTo>
                <a:cubicBezTo>
                  <a:pt x="2798" y="2081"/>
                  <a:pt x="2738" y="2078"/>
                  <a:pt x="2771" y="2078"/>
                </a:cubicBezTo>
              </a:path>
            </a:pathLst>
          </a:custGeom>
          <a:noFill/>
          <a:ln w="44450">
            <a:solidFill>
              <a:srgbClr val="00B0F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3414" name="Freeform 6">
            <a:extLst>
              <a:ext uri="{FF2B5EF4-FFF2-40B4-BE49-F238E27FC236}">
                <a16:creationId xmlns:a16="http://schemas.microsoft.com/office/drawing/2014/main" id="{65820CAF-FB26-408A-AC28-0A615A5F12DB}"/>
              </a:ext>
            </a:extLst>
          </p:cNvPr>
          <p:cNvSpPr>
            <a:spLocks/>
          </p:cNvSpPr>
          <p:nvPr/>
        </p:nvSpPr>
        <p:spPr bwMode="auto">
          <a:xfrm>
            <a:off x="2503716" y="2864247"/>
            <a:ext cx="3276598" cy="2424906"/>
          </a:xfrm>
          <a:custGeom>
            <a:avLst/>
            <a:gdLst>
              <a:gd name="T0" fmla="*/ 0 w 2798"/>
              <a:gd name="T1" fmla="*/ 0 h 2081"/>
              <a:gd name="T2" fmla="*/ 2147483647 w 2798"/>
              <a:gd name="T3" fmla="*/ 2147483647 h 2081"/>
              <a:gd name="T4" fmla="*/ 2147483647 w 2798"/>
              <a:gd name="T5" fmla="*/ 2147483647 h 2081"/>
              <a:gd name="T6" fmla="*/ 2147483647 w 2798"/>
              <a:gd name="T7" fmla="*/ 2147483647 h 2081"/>
              <a:gd name="T8" fmla="*/ 2147483647 w 2798"/>
              <a:gd name="T9" fmla="*/ 2147483647 h 2081"/>
              <a:gd name="T10" fmla="*/ 2147483647 w 2798"/>
              <a:gd name="T11" fmla="*/ 2147483647 h 2081"/>
              <a:gd name="T12" fmla="*/ 2147483647 w 2798"/>
              <a:gd name="T13" fmla="*/ 2147483647 h 2081"/>
              <a:gd name="T14" fmla="*/ 2147483647 w 2798"/>
              <a:gd name="T15" fmla="*/ 2147483647 h 2081"/>
              <a:gd name="T16" fmla="*/ 2147483647 w 2798"/>
              <a:gd name="T17" fmla="*/ 2147483647 h 2081"/>
              <a:gd name="T18" fmla="*/ 2147483647 w 2798"/>
              <a:gd name="T19" fmla="*/ 2147483647 h 2081"/>
              <a:gd name="T20" fmla="*/ 2147483647 w 2798"/>
              <a:gd name="T21" fmla="*/ 2147483647 h 2081"/>
              <a:gd name="T22" fmla="*/ 2147483647 w 2798"/>
              <a:gd name="T23" fmla="*/ 2147483647 h 2081"/>
              <a:gd name="T24" fmla="*/ 2147483647 w 2798"/>
              <a:gd name="T25" fmla="*/ 2147483647 h 2081"/>
              <a:gd name="T26" fmla="*/ 2147483647 w 2798"/>
              <a:gd name="T27" fmla="*/ 2147483647 h 2081"/>
              <a:gd name="T28" fmla="*/ 2147483647 w 2798"/>
              <a:gd name="T29" fmla="*/ 2147483647 h 2081"/>
              <a:gd name="T30" fmla="*/ 2147483647 w 2798"/>
              <a:gd name="T31" fmla="*/ 2147483647 h 2081"/>
              <a:gd name="T32" fmla="*/ 2147483647 w 2798"/>
              <a:gd name="T33" fmla="*/ 2147483647 h 2081"/>
              <a:gd name="T34" fmla="*/ 2147483647 w 2798"/>
              <a:gd name="T35" fmla="*/ 2147483647 h 2081"/>
              <a:gd name="T36" fmla="*/ 2147483647 w 2798"/>
              <a:gd name="T37" fmla="*/ 2147483647 h 2081"/>
              <a:gd name="T38" fmla="*/ 2147483647 w 2798"/>
              <a:gd name="T39" fmla="*/ 2147483647 h 2081"/>
              <a:gd name="T40" fmla="*/ 2147483647 w 2798"/>
              <a:gd name="T41" fmla="*/ 2147483647 h 2081"/>
              <a:gd name="T42" fmla="*/ 2147483647 w 2798"/>
              <a:gd name="T43" fmla="*/ 2147483647 h 2081"/>
              <a:gd name="T44" fmla="*/ 2147483647 w 2798"/>
              <a:gd name="T45" fmla="*/ 2147483647 h 2081"/>
              <a:gd name="T46" fmla="*/ 2147483647 w 2798"/>
              <a:gd name="T47" fmla="*/ 2147483647 h 2081"/>
              <a:gd name="T48" fmla="*/ 2147483647 w 2798"/>
              <a:gd name="T49" fmla="*/ 2147483647 h 2081"/>
              <a:gd name="T50" fmla="*/ 2147483647 w 2798"/>
              <a:gd name="T51" fmla="*/ 2147483647 h 2081"/>
              <a:gd name="T52" fmla="*/ 2147483647 w 2798"/>
              <a:gd name="T53" fmla="*/ 2147483647 h 2081"/>
              <a:gd name="T54" fmla="*/ 2147483647 w 2798"/>
              <a:gd name="T55" fmla="*/ 2147483647 h 2081"/>
              <a:gd name="T56" fmla="*/ 2147483647 w 2798"/>
              <a:gd name="T57" fmla="*/ 2147483647 h 2081"/>
              <a:gd name="T58" fmla="*/ 2147483647 w 2798"/>
              <a:gd name="T59" fmla="*/ 2147483647 h 2081"/>
              <a:gd name="T60" fmla="*/ 2147483647 w 2798"/>
              <a:gd name="T61" fmla="*/ 2147483647 h 2081"/>
              <a:gd name="T62" fmla="*/ 2147483647 w 2798"/>
              <a:gd name="T63" fmla="*/ 2147483647 h 2081"/>
              <a:gd name="T64" fmla="*/ 2147483647 w 2798"/>
              <a:gd name="T65" fmla="*/ 2147483647 h 2081"/>
              <a:gd name="T66" fmla="*/ 2147483647 w 2798"/>
              <a:gd name="T67" fmla="*/ 2147483647 h 2081"/>
              <a:gd name="T68" fmla="*/ 2147483647 w 2798"/>
              <a:gd name="T69" fmla="*/ 2147483647 h 2081"/>
              <a:gd name="T70" fmla="*/ 2147483647 w 2798"/>
              <a:gd name="T71" fmla="*/ 2147483647 h 2081"/>
              <a:gd name="T72" fmla="*/ 2147483647 w 2798"/>
              <a:gd name="T73" fmla="*/ 2147483647 h 2081"/>
              <a:gd name="T74" fmla="*/ 2147483647 w 2798"/>
              <a:gd name="T75" fmla="*/ 2147483647 h 2081"/>
              <a:gd name="T76" fmla="*/ 2147483647 w 2798"/>
              <a:gd name="T77" fmla="*/ 2147483647 h 2081"/>
              <a:gd name="T78" fmla="*/ 2147483647 w 2798"/>
              <a:gd name="T79" fmla="*/ 2147483647 h 2081"/>
              <a:gd name="T80" fmla="*/ 2147483647 w 2798"/>
              <a:gd name="T81" fmla="*/ 2147483647 h 2081"/>
              <a:gd name="T82" fmla="*/ 2147483647 w 2798"/>
              <a:gd name="T83" fmla="*/ 2147483647 h 208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98"/>
              <a:gd name="T127" fmla="*/ 0 h 2081"/>
              <a:gd name="T128" fmla="*/ 2798 w 2798"/>
              <a:gd name="T129" fmla="*/ 2081 h 208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98" h="2081">
                <a:moveTo>
                  <a:pt x="0" y="0"/>
                </a:moveTo>
                <a:cubicBezTo>
                  <a:pt x="5" y="10"/>
                  <a:pt x="32" y="71"/>
                  <a:pt x="39" y="78"/>
                </a:cubicBezTo>
                <a:cubicBezTo>
                  <a:pt x="45" y="84"/>
                  <a:pt x="55" y="82"/>
                  <a:pt x="62" y="86"/>
                </a:cubicBezTo>
                <a:cubicBezTo>
                  <a:pt x="142" y="130"/>
                  <a:pt x="73" y="112"/>
                  <a:pt x="171" y="125"/>
                </a:cubicBezTo>
                <a:cubicBezTo>
                  <a:pt x="191" y="152"/>
                  <a:pt x="206" y="179"/>
                  <a:pt x="218" y="210"/>
                </a:cubicBezTo>
                <a:cubicBezTo>
                  <a:pt x="227" y="233"/>
                  <a:pt x="224" y="263"/>
                  <a:pt x="241" y="280"/>
                </a:cubicBezTo>
                <a:cubicBezTo>
                  <a:pt x="265" y="304"/>
                  <a:pt x="311" y="304"/>
                  <a:pt x="342" y="311"/>
                </a:cubicBezTo>
                <a:cubicBezTo>
                  <a:pt x="384" y="344"/>
                  <a:pt x="406" y="392"/>
                  <a:pt x="436" y="436"/>
                </a:cubicBezTo>
                <a:cubicBezTo>
                  <a:pt x="451" y="504"/>
                  <a:pt x="487" y="523"/>
                  <a:pt x="552" y="545"/>
                </a:cubicBezTo>
                <a:cubicBezTo>
                  <a:pt x="567" y="560"/>
                  <a:pt x="602" y="590"/>
                  <a:pt x="615" y="615"/>
                </a:cubicBezTo>
                <a:cubicBezTo>
                  <a:pt x="653" y="691"/>
                  <a:pt x="609" y="624"/>
                  <a:pt x="646" y="677"/>
                </a:cubicBezTo>
                <a:cubicBezTo>
                  <a:pt x="651" y="698"/>
                  <a:pt x="649" y="722"/>
                  <a:pt x="661" y="740"/>
                </a:cubicBezTo>
                <a:cubicBezTo>
                  <a:pt x="676" y="763"/>
                  <a:pt x="744" y="779"/>
                  <a:pt x="770" y="786"/>
                </a:cubicBezTo>
                <a:cubicBezTo>
                  <a:pt x="799" y="825"/>
                  <a:pt x="821" y="870"/>
                  <a:pt x="856" y="903"/>
                </a:cubicBezTo>
                <a:cubicBezTo>
                  <a:pt x="868" y="914"/>
                  <a:pt x="889" y="904"/>
                  <a:pt x="903" y="911"/>
                </a:cubicBezTo>
                <a:cubicBezTo>
                  <a:pt x="919" y="919"/>
                  <a:pt x="927" y="940"/>
                  <a:pt x="942" y="950"/>
                </a:cubicBezTo>
                <a:cubicBezTo>
                  <a:pt x="960" y="1008"/>
                  <a:pt x="967" y="1035"/>
                  <a:pt x="1027" y="1051"/>
                </a:cubicBezTo>
                <a:cubicBezTo>
                  <a:pt x="1051" y="1086"/>
                  <a:pt x="1052" y="1138"/>
                  <a:pt x="1082" y="1168"/>
                </a:cubicBezTo>
                <a:cubicBezTo>
                  <a:pt x="1091" y="1177"/>
                  <a:pt x="1101" y="1186"/>
                  <a:pt x="1113" y="1191"/>
                </a:cubicBezTo>
                <a:cubicBezTo>
                  <a:pt x="1133" y="1199"/>
                  <a:pt x="1175" y="1207"/>
                  <a:pt x="1175" y="1207"/>
                </a:cubicBezTo>
                <a:cubicBezTo>
                  <a:pt x="1210" y="1241"/>
                  <a:pt x="1225" y="1272"/>
                  <a:pt x="1276" y="1284"/>
                </a:cubicBezTo>
                <a:cubicBezTo>
                  <a:pt x="1302" y="1297"/>
                  <a:pt x="1328" y="1310"/>
                  <a:pt x="1354" y="1323"/>
                </a:cubicBezTo>
                <a:cubicBezTo>
                  <a:pt x="1395" y="1343"/>
                  <a:pt x="1374" y="1384"/>
                  <a:pt x="1424" y="1401"/>
                </a:cubicBezTo>
                <a:cubicBezTo>
                  <a:pt x="1443" y="1395"/>
                  <a:pt x="1459" y="1380"/>
                  <a:pt x="1479" y="1378"/>
                </a:cubicBezTo>
                <a:cubicBezTo>
                  <a:pt x="1483" y="1378"/>
                  <a:pt x="1526" y="1391"/>
                  <a:pt x="1533" y="1393"/>
                </a:cubicBezTo>
                <a:cubicBezTo>
                  <a:pt x="1551" y="1405"/>
                  <a:pt x="1571" y="1412"/>
                  <a:pt x="1588" y="1424"/>
                </a:cubicBezTo>
                <a:cubicBezTo>
                  <a:pt x="1652" y="1467"/>
                  <a:pt x="1602" y="1448"/>
                  <a:pt x="1650" y="1463"/>
                </a:cubicBezTo>
                <a:cubicBezTo>
                  <a:pt x="1712" y="1506"/>
                  <a:pt x="1625" y="1451"/>
                  <a:pt x="1775" y="1487"/>
                </a:cubicBezTo>
                <a:cubicBezTo>
                  <a:pt x="1831" y="1500"/>
                  <a:pt x="1875" y="1562"/>
                  <a:pt x="1930" y="1572"/>
                </a:cubicBezTo>
                <a:cubicBezTo>
                  <a:pt x="1963" y="1578"/>
                  <a:pt x="1997" y="1577"/>
                  <a:pt x="2031" y="1580"/>
                </a:cubicBezTo>
                <a:cubicBezTo>
                  <a:pt x="2060" y="1592"/>
                  <a:pt x="2091" y="1600"/>
                  <a:pt x="2117" y="1619"/>
                </a:cubicBezTo>
                <a:cubicBezTo>
                  <a:pt x="2138" y="1634"/>
                  <a:pt x="2153" y="1662"/>
                  <a:pt x="2179" y="1666"/>
                </a:cubicBezTo>
                <a:cubicBezTo>
                  <a:pt x="2215" y="1671"/>
                  <a:pt x="2252" y="1676"/>
                  <a:pt x="2288" y="1681"/>
                </a:cubicBezTo>
                <a:cubicBezTo>
                  <a:pt x="2338" y="1698"/>
                  <a:pt x="2369" y="1739"/>
                  <a:pt x="2413" y="1767"/>
                </a:cubicBezTo>
                <a:cubicBezTo>
                  <a:pt x="2444" y="1787"/>
                  <a:pt x="2447" y="1778"/>
                  <a:pt x="2475" y="1806"/>
                </a:cubicBezTo>
                <a:cubicBezTo>
                  <a:pt x="2482" y="1813"/>
                  <a:pt x="2483" y="1824"/>
                  <a:pt x="2491" y="1829"/>
                </a:cubicBezTo>
                <a:cubicBezTo>
                  <a:pt x="2499" y="1834"/>
                  <a:pt x="2567" y="1845"/>
                  <a:pt x="2568" y="1845"/>
                </a:cubicBezTo>
                <a:cubicBezTo>
                  <a:pt x="2579" y="1861"/>
                  <a:pt x="2589" y="1876"/>
                  <a:pt x="2600" y="1892"/>
                </a:cubicBezTo>
                <a:cubicBezTo>
                  <a:pt x="2605" y="1900"/>
                  <a:pt x="2606" y="1912"/>
                  <a:pt x="2615" y="1915"/>
                </a:cubicBezTo>
                <a:cubicBezTo>
                  <a:pt x="2660" y="1929"/>
                  <a:pt x="2686" y="1941"/>
                  <a:pt x="2724" y="1969"/>
                </a:cubicBezTo>
                <a:cubicBezTo>
                  <a:pt x="2734" y="1985"/>
                  <a:pt x="2745" y="2000"/>
                  <a:pt x="2755" y="2016"/>
                </a:cubicBezTo>
                <a:cubicBezTo>
                  <a:pt x="2798" y="2081"/>
                  <a:pt x="2738" y="2078"/>
                  <a:pt x="2771" y="2078"/>
                </a:cubicBezTo>
              </a:path>
            </a:pathLst>
          </a:custGeom>
          <a:noFill/>
          <a:ln w="44450">
            <a:solidFill>
              <a:srgbClr val="00B0F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3415" name="Freeform 7">
            <a:extLst>
              <a:ext uri="{FF2B5EF4-FFF2-40B4-BE49-F238E27FC236}">
                <a16:creationId xmlns:a16="http://schemas.microsoft.com/office/drawing/2014/main" id="{E6CA2F39-08AA-473A-9ABB-5EB9D2A0A054}"/>
              </a:ext>
            </a:extLst>
          </p:cNvPr>
          <p:cNvSpPr>
            <a:spLocks/>
          </p:cNvSpPr>
          <p:nvPr/>
        </p:nvSpPr>
        <p:spPr bwMode="auto">
          <a:xfrm>
            <a:off x="2351316" y="3245247"/>
            <a:ext cx="3276598" cy="2424906"/>
          </a:xfrm>
          <a:custGeom>
            <a:avLst/>
            <a:gdLst>
              <a:gd name="T0" fmla="*/ 0 w 2798"/>
              <a:gd name="T1" fmla="*/ 0 h 2081"/>
              <a:gd name="T2" fmla="*/ 2147483647 w 2798"/>
              <a:gd name="T3" fmla="*/ 2147483647 h 2081"/>
              <a:gd name="T4" fmla="*/ 2147483647 w 2798"/>
              <a:gd name="T5" fmla="*/ 2147483647 h 2081"/>
              <a:gd name="T6" fmla="*/ 2147483647 w 2798"/>
              <a:gd name="T7" fmla="*/ 2147483647 h 2081"/>
              <a:gd name="T8" fmla="*/ 2147483647 w 2798"/>
              <a:gd name="T9" fmla="*/ 2147483647 h 2081"/>
              <a:gd name="T10" fmla="*/ 2147483647 w 2798"/>
              <a:gd name="T11" fmla="*/ 2147483647 h 2081"/>
              <a:gd name="T12" fmla="*/ 2147483647 w 2798"/>
              <a:gd name="T13" fmla="*/ 2147483647 h 2081"/>
              <a:gd name="T14" fmla="*/ 2147483647 w 2798"/>
              <a:gd name="T15" fmla="*/ 2147483647 h 2081"/>
              <a:gd name="T16" fmla="*/ 2147483647 w 2798"/>
              <a:gd name="T17" fmla="*/ 2147483647 h 2081"/>
              <a:gd name="T18" fmla="*/ 2147483647 w 2798"/>
              <a:gd name="T19" fmla="*/ 2147483647 h 2081"/>
              <a:gd name="T20" fmla="*/ 2147483647 w 2798"/>
              <a:gd name="T21" fmla="*/ 2147483647 h 2081"/>
              <a:gd name="T22" fmla="*/ 2147483647 w 2798"/>
              <a:gd name="T23" fmla="*/ 2147483647 h 2081"/>
              <a:gd name="T24" fmla="*/ 2147483647 w 2798"/>
              <a:gd name="T25" fmla="*/ 2147483647 h 2081"/>
              <a:gd name="T26" fmla="*/ 2147483647 w 2798"/>
              <a:gd name="T27" fmla="*/ 2147483647 h 2081"/>
              <a:gd name="T28" fmla="*/ 2147483647 w 2798"/>
              <a:gd name="T29" fmla="*/ 2147483647 h 2081"/>
              <a:gd name="T30" fmla="*/ 2147483647 w 2798"/>
              <a:gd name="T31" fmla="*/ 2147483647 h 2081"/>
              <a:gd name="T32" fmla="*/ 2147483647 w 2798"/>
              <a:gd name="T33" fmla="*/ 2147483647 h 2081"/>
              <a:gd name="T34" fmla="*/ 2147483647 w 2798"/>
              <a:gd name="T35" fmla="*/ 2147483647 h 2081"/>
              <a:gd name="T36" fmla="*/ 2147483647 w 2798"/>
              <a:gd name="T37" fmla="*/ 2147483647 h 2081"/>
              <a:gd name="T38" fmla="*/ 2147483647 w 2798"/>
              <a:gd name="T39" fmla="*/ 2147483647 h 2081"/>
              <a:gd name="T40" fmla="*/ 2147483647 w 2798"/>
              <a:gd name="T41" fmla="*/ 2147483647 h 2081"/>
              <a:gd name="T42" fmla="*/ 2147483647 w 2798"/>
              <a:gd name="T43" fmla="*/ 2147483647 h 2081"/>
              <a:gd name="T44" fmla="*/ 2147483647 w 2798"/>
              <a:gd name="T45" fmla="*/ 2147483647 h 2081"/>
              <a:gd name="T46" fmla="*/ 2147483647 w 2798"/>
              <a:gd name="T47" fmla="*/ 2147483647 h 2081"/>
              <a:gd name="T48" fmla="*/ 2147483647 w 2798"/>
              <a:gd name="T49" fmla="*/ 2147483647 h 2081"/>
              <a:gd name="T50" fmla="*/ 2147483647 w 2798"/>
              <a:gd name="T51" fmla="*/ 2147483647 h 2081"/>
              <a:gd name="T52" fmla="*/ 2147483647 w 2798"/>
              <a:gd name="T53" fmla="*/ 2147483647 h 2081"/>
              <a:gd name="T54" fmla="*/ 2147483647 w 2798"/>
              <a:gd name="T55" fmla="*/ 2147483647 h 2081"/>
              <a:gd name="T56" fmla="*/ 2147483647 w 2798"/>
              <a:gd name="T57" fmla="*/ 2147483647 h 2081"/>
              <a:gd name="T58" fmla="*/ 2147483647 w 2798"/>
              <a:gd name="T59" fmla="*/ 2147483647 h 2081"/>
              <a:gd name="T60" fmla="*/ 2147483647 w 2798"/>
              <a:gd name="T61" fmla="*/ 2147483647 h 2081"/>
              <a:gd name="T62" fmla="*/ 2147483647 w 2798"/>
              <a:gd name="T63" fmla="*/ 2147483647 h 2081"/>
              <a:gd name="T64" fmla="*/ 2147483647 w 2798"/>
              <a:gd name="T65" fmla="*/ 2147483647 h 2081"/>
              <a:gd name="T66" fmla="*/ 2147483647 w 2798"/>
              <a:gd name="T67" fmla="*/ 2147483647 h 2081"/>
              <a:gd name="T68" fmla="*/ 2147483647 w 2798"/>
              <a:gd name="T69" fmla="*/ 2147483647 h 2081"/>
              <a:gd name="T70" fmla="*/ 2147483647 w 2798"/>
              <a:gd name="T71" fmla="*/ 2147483647 h 2081"/>
              <a:gd name="T72" fmla="*/ 2147483647 w 2798"/>
              <a:gd name="T73" fmla="*/ 2147483647 h 2081"/>
              <a:gd name="T74" fmla="*/ 2147483647 w 2798"/>
              <a:gd name="T75" fmla="*/ 2147483647 h 2081"/>
              <a:gd name="T76" fmla="*/ 2147483647 w 2798"/>
              <a:gd name="T77" fmla="*/ 2147483647 h 2081"/>
              <a:gd name="T78" fmla="*/ 2147483647 w 2798"/>
              <a:gd name="T79" fmla="*/ 2147483647 h 2081"/>
              <a:gd name="T80" fmla="*/ 2147483647 w 2798"/>
              <a:gd name="T81" fmla="*/ 2147483647 h 2081"/>
              <a:gd name="T82" fmla="*/ 2147483647 w 2798"/>
              <a:gd name="T83" fmla="*/ 2147483647 h 208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98"/>
              <a:gd name="T127" fmla="*/ 0 h 2081"/>
              <a:gd name="T128" fmla="*/ 2798 w 2798"/>
              <a:gd name="T129" fmla="*/ 2081 h 208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98" h="2081">
                <a:moveTo>
                  <a:pt x="0" y="0"/>
                </a:moveTo>
                <a:cubicBezTo>
                  <a:pt x="5" y="10"/>
                  <a:pt x="32" y="71"/>
                  <a:pt x="39" y="78"/>
                </a:cubicBezTo>
                <a:cubicBezTo>
                  <a:pt x="45" y="84"/>
                  <a:pt x="55" y="82"/>
                  <a:pt x="62" y="86"/>
                </a:cubicBezTo>
                <a:cubicBezTo>
                  <a:pt x="142" y="130"/>
                  <a:pt x="73" y="112"/>
                  <a:pt x="171" y="125"/>
                </a:cubicBezTo>
                <a:cubicBezTo>
                  <a:pt x="191" y="152"/>
                  <a:pt x="206" y="179"/>
                  <a:pt x="218" y="210"/>
                </a:cubicBezTo>
                <a:cubicBezTo>
                  <a:pt x="227" y="233"/>
                  <a:pt x="224" y="263"/>
                  <a:pt x="241" y="280"/>
                </a:cubicBezTo>
                <a:cubicBezTo>
                  <a:pt x="265" y="304"/>
                  <a:pt x="311" y="304"/>
                  <a:pt x="342" y="311"/>
                </a:cubicBezTo>
                <a:cubicBezTo>
                  <a:pt x="384" y="344"/>
                  <a:pt x="406" y="392"/>
                  <a:pt x="436" y="436"/>
                </a:cubicBezTo>
                <a:cubicBezTo>
                  <a:pt x="451" y="504"/>
                  <a:pt x="487" y="523"/>
                  <a:pt x="552" y="545"/>
                </a:cubicBezTo>
                <a:cubicBezTo>
                  <a:pt x="567" y="560"/>
                  <a:pt x="602" y="590"/>
                  <a:pt x="615" y="615"/>
                </a:cubicBezTo>
                <a:cubicBezTo>
                  <a:pt x="653" y="691"/>
                  <a:pt x="609" y="624"/>
                  <a:pt x="646" y="677"/>
                </a:cubicBezTo>
                <a:cubicBezTo>
                  <a:pt x="651" y="698"/>
                  <a:pt x="649" y="722"/>
                  <a:pt x="661" y="740"/>
                </a:cubicBezTo>
                <a:cubicBezTo>
                  <a:pt x="676" y="763"/>
                  <a:pt x="744" y="779"/>
                  <a:pt x="770" y="786"/>
                </a:cubicBezTo>
                <a:cubicBezTo>
                  <a:pt x="799" y="825"/>
                  <a:pt x="821" y="870"/>
                  <a:pt x="856" y="903"/>
                </a:cubicBezTo>
                <a:cubicBezTo>
                  <a:pt x="868" y="914"/>
                  <a:pt x="889" y="904"/>
                  <a:pt x="903" y="911"/>
                </a:cubicBezTo>
                <a:cubicBezTo>
                  <a:pt x="919" y="919"/>
                  <a:pt x="927" y="940"/>
                  <a:pt x="942" y="950"/>
                </a:cubicBezTo>
                <a:cubicBezTo>
                  <a:pt x="960" y="1008"/>
                  <a:pt x="967" y="1035"/>
                  <a:pt x="1027" y="1051"/>
                </a:cubicBezTo>
                <a:cubicBezTo>
                  <a:pt x="1051" y="1086"/>
                  <a:pt x="1052" y="1138"/>
                  <a:pt x="1082" y="1168"/>
                </a:cubicBezTo>
                <a:cubicBezTo>
                  <a:pt x="1091" y="1177"/>
                  <a:pt x="1101" y="1186"/>
                  <a:pt x="1113" y="1191"/>
                </a:cubicBezTo>
                <a:cubicBezTo>
                  <a:pt x="1133" y="1199"/>
                  <a:pt x="1175" y="1207"/>
                  <a:pt x="1175" y="1207"/>
                </a:cubicBezTo>
                <a:cubicBezTo>
                  <a:pt x="1210" y="1241"/>
                  <a:pt x="1225" y="1272"/>
                  <a:pt x="1276" y="1284"/>
                </a:cubicBezTo>
                <a:cubicBezTo>
                  <a:pt x="1302" y="1297"/>
                  <a:pt x="1328" y="1310"/>
                  <a:pt x="1354" y="1323"/>
                </a:cubicBezTo>
                <a:cubicBezTo>
                  <a:pt x="1395" y="1343"/>
                  <a:pt x="1374" y="1384"/>
                  <a:pt x="1424" y="1401"/>
                </a:cubicBezTo>
                <a:cubicBezTo>
                  <a:pt x="1443" y="1395"/>
                  <a:pt x="1459" y="1380"/>
                  <a:pt x="1479" y="1378"/>
                </a:cubicBezTo>
                <a:cubicBezTo>
                  <a:pt x="1483" y="1378"/>
                  <a:pt x="1526" y="1391"/>
                  <a:pt x="1533" y="1393"/>
                </a:cubicBezTo>
                <a:cubicBezTo>
                  <a:pt x="1551" y="1405"/>
                  <a:pt x="1571" y="1412"/>
                  <a:pt x="1588" y="1424"/>
                </a:cubicBezTo>
                <a:cubicBezTo>
                  <a:pt x="1652" y="1467"/>
                  <a:pt x="1602" y="1448"/>
                  <a:pt x="1650" y="1463"/>
                </a:cubicBezTo>
                <a:cubicBezTo>
                  <a:pt x="1712" y="1506"/>
                  <a:pt x="1625" y="1451"/>
                  <a:pt x="1775" y="1487"/>
                </a:cubicBezTo>
                <a:cubicBezTo>
                  <a:pt x="1831" y="1500"/>
                  <a:pt x="1875" y="1562"/>
                  <a:pt x="1930" y="1572"/>
                </a:cubicBezTo>
                <a:cubicBezTo>
                  <a:pt x="1963" y="1578"/>
                  <a:pt x="1997" y="1577"/>
                  <a:pt x="2031" y="1580"/>
                </a:cubicBezTo>
                <a:cubicBezTo>
                  <a:pt x="2060" y="1592"/>
                  <a:pt x="2091" y="1600"/>
                  <a:pt x="2117" y="1619"/>
                </a:cubicBezTo>
                <a:cubicBezTo>
                  <a:pt x="2138" y="1634"/>
                  <a:pt x="2153" y="1662"/>
                  <a:pt x="2179" y="1666"/>
                </a:cubicBezTo>
                <a:cubicBezTo>
                  <a:pt x="2215" y="1671"/>
                  <a:pt x="2252" y="1676"/>
                  <a:pt x="2288" y="1681"/>
                </a:cubicBezTo>
                <a:cubicBezTo>
                  <a:pt x="2338" y="1698"/>
                  <a:pt x="2369" y="1739"/>
                  <a:pt x="2413" y="1767"/>
                </a:cubicBezTo>
                <a:cubicBezTo>
                  <a:pt x="2444" y="1787"/>
                  <a:pt x="2447" y="1778"/>
                  <a:pt x="2475" y="1806"/>
                </a:cubicBezTo>
                <a:cubicBezTo>
                  <a:pt x="2482" y="1813"/>
                  <a:pt x="2483" y="1824"/>
                  <a:pt x="2491" y="1829"/>
                </a:cubicBezTo>
                <a:cubicBezTo>
                  <a:pt x="2499" y="1834"/>
                  <a:pt x="2567" y="1845"/>
                  <a:pt x="2568" y="1845"/>
                </a:cubicBezTo>
                <a:cubicBezTo>
                  <a:pt x="2579" y="1861"/>
                  <a:pt x="2589" y="1876"/>
                  <a:pt x="2600" y="1892"/>
                </a:cubicBezTo>
                <a:cubicBezTo>
                  <a:pt x="2605" y="1900"/>
                  <a:pt x="2606" y="1912"/>
                  <a:pt x="2615" y="1915"/>
                </a:cubicBezTo>
                <a:cubicBezTo>
                  <a:pt x="2660" y="1929"/>
                  <a:pt x="2686" y="1941"/>
                  <a:pt x="2724" y="1969"/>
                </a:cubicBezTo>
                <a:cubicBezTo>
                  <a:pt x="2734" y="1985"/>
                  <a:pt x="2745" y="2000"/>
                  <a:pt x="2755" y="2016"/>
                </a:cubicBezTo>
                <a:cubicBezTo>
                  <a:pt x="2798" y="2081"/>
                  <a:pt x="2738" y="2078"/>
                  <a:pt x="2771" y="2078"/>
                </a:cubicBezTo>
              </a:path>
            </a:pathLst>
          </a:custGeom>
          <a:noFill/>
          <a:ln w="44450">
            <a:solidFill>
              <a:srgbClr val="00B0F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2000"/>
                                  </p:stCondLst>
                                  <p:childTnLst>
                                    <p:set>
                                      <p:cBhvr>
                                        <p:cTn id="6" dur="1" fill="hold">
                                          <p:stCondLst>
                                            <p:cond delay="0"/>
                                          </p:stCondLst>
                                        </p:cTn>
                                        <p:tgtEl>
                                          <p:spTgt spid="273412"/>
                                        </p:tgtEl>
                                        <p:attrNameLst>
                                          <p:attrName>style.visibility</p:attrName>
                                        </p:attrNameLst>
                                      </p:cBhvr>
                                      <p:to>
                                        <p:strVal val="visible"/>
                                      </p:to>
                                    </p:set>
                                    <p:animEffect transition="in" filter="wipe(up)">
                                      <p:cBhvr>
                                        <p:cTn id="7" dur="1000"/>
                                        <p:tgtEl>
                                          <p:spTgt spid="273412"/>
                                        </p:tgtEl>
                                      </p:cBhvr>
                                    </p:animEffect>
                                  </p:childTnLst>
                                </p:cTn>
                              </p:par>
                              <p:par>
                                <p:cTn id="8" presetID="22" presetClass="entr" presetSubtype="1" fill="hold" nodeType="withEffect">
                                  <p:stCondLst>
                                    <p:cond delay="2000"/>
                                  </p:stCondLst>
                                  <p:childTnLst>
                                    <p:set>
                                      <p:cBhvr>
                                        <p:cTn id="9" dur="1" fill="hold">
                                          <p:stCondLst>
                                            <p:cond delay="0"/>
                                          </p:stCondLst>
                                        </p:cTn>
                                        <p:tgtEl>
                                          <p:spTgt spid="273414"/>
                                        </p:tgtEl>
                                        <p:attrNameLst>
                                          <p:attrName>style.visibility</p:attrName>
                                        </p:attrNameLst>
                                      </p:cBhvr>
                                      <p:to>
                                        <p:strVal val="visible"/>
                                      </p:to>
                                    </p:set>
                                    <p:animEffect transition="in" filter="wipe(up)">
                                      <p:cBhvr>
                                        <p:cTn id="10" dur="1000"/>
                                        <p:tgtEl>
                                          <p:spTgt spid="273414"/>
                                        </p:tgtEl>
                                      </p:cBhvr>
                                    </p:animEffect>
                                  </p:childTnLst>
                                </p:cTn>
                              </p:par>
                              <p:par>
                                <p:cTn id="11" presetID="22" presetClass="entr" presetSubtype="1" fill="hold" nodeType="withEffect">
                                  <p:stCondLst>
                                    <p:cond delay="2000"/>
                                  </p:stCondLst>
                                  <p:childTnLst>
                                    <p:set>
                                      <p:cBhvr>
                                        <p:cTn id="12" dur="1" fill="hold">
                                          <p:stCondLst>
                                            <p:cond delay="0"/>
                                          </p:stCondLst>
                                        </p:cTn>
                                        <p:tgtEl>
                                          <p:spTgt spid="273415"/>
                                        </p:tgtEl>
                                        <p:attrNameLst>
                                          <p:attrName>style.visibility</p:attrName>
                                        </p:attrNameLst>
                                      </p:cBhvr>
                                      <p:to>
                                        <p:strVal val="visible"/>
                                      </p:to>
                                    </p:set>
                                    <p:animEffect transition="in" filter="wipe(up)">
                                      <p:cBhvr>
                                        <p:cTn id="13" dur="1000"/>
                                        <p:tgtEl>
                                          <p:spTgt spid="273415"/>
                                        </p:tgtEl>
                                      </p:cBhvr>
                                    </p:animEffect>
                                  </p:childTnLst>
                                </p:cTn>
                              </p:par>
                              <p:par>
                                <p:cTn id="14" presetID="22" presetClass="entr" presetSubtype="1" fill="hold" nodeType="withEffect">
                                  <p:stCondLst>
                                    <p:cond delay="2000"/>
                                  </p:stCondLst>
                                  <p:childTnLst>
                                    <p:set>
                                      <p:cBhvr>
                                        <p:cTn id="15" dur="1" fill="hold">
                                          <p:stCondLst>
                                            <p:cond delay="0"/>
                                          </p:stCondLst>
                                        </p:cTn>
                                        <p:tgtEl>
                                          <p:spTgt spid="273413"/>
                                        </p:tgtEl>
                                        <p:attrNameLst>
                                          <p:attrName>style.visibility</p:attrName>
                                        </p:attrNameLst>
                                      </p:cBhvr>
                                      <p:to>
                                        <p:strVal val="visible"/>
                                      </p:to>
                                    </p:set>
                                    <p:animEffect transition="in" filter="wipe(up)">
                                      <p:cBhvr>
                                        <p:cTn id="16" dur="1000"/>
                                        <p:tgtEl>
                                          <p:spTgt spid="27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9E56CA4-819F-46E7-89FC-84B50995AAB6}"/>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6562" name="Rectangle 2">
            <a:extLst>
              <a:ext uri="{FF2B5EF4-FFF2-40B4-BE49-F238E27FC236}">
                <a16:creationId xmlns:a16="http://schemas.microsoft.com/office/drawing/2014/main" id="{FD3896ED-E2F1-4EBB-BF95-BFCB6667B229}"/>
              </a:ext>
            </a:extLst>
          </p:cNvPr>
          <p:cNvSpPr>
            <a:spLocks noGrp="1" noChangeArrowheads="1"/>
          </p:cNvSpPr>
          <p:nvPr>
            <p:ph type="title"/>
          </p:nvPr>
        </p:nvSpPr>
        <p:spPr>
          <a:xfrm>
            <a:off x="0" y="688052"/>
            <a:ext cx="9144000" cy="956187"/>
          </a:xfrm>
        </p:spPr>
        <p:txBody>
          <a:bodyPr>
            <a:noAutofit/>
          </a:bodyPr>
          <a:lstStyle/>
          <a:p>
            <a:pPr algn="l"/>
            <a:r>
              <a:rPr lang="en-US" altLang="en-US" sz="2400" dirty="0">
                <a:latin typeface="Roboto" panose="02000000000000000000" pitchFamily="2" charset="0"/>
                <a:ea typeface="Roboto" panose="02000000000000000000" pitchFamily="2" charset="0"/>
                <a:cs typeface="Roboto" panose="02000000000000000000" pitchFamily="2" charset="0"/>
              </a:rPr>
              <a:t>Curvilinear Alignment (Opposite of Fall Line) Makes the Trail Basically Perpendicular to Natural Sheet Runoff</a:t>
            </a:r>
          </a:p>
        </p:txBody>
      </p:sp>
      <p:pic>
        <p:nvPicPr>
          <p:cNvPr id="66563" name="Picture 3" descr="Trail contour 2">
            <a:extLst>
              <a:ext uri="{FF2B5EF4-FFF2-40B4-BE49-F238E27FC236}">
                <a16:creationId xmlns:a16="http://schemas.microsoft.com/office/drawing/2014/main" id="{9ADA9E5F-C53B-4655-9BA3-365D50576156}"/>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09600" y="1752600"/>
            <a:ext cx="7848600" cy="503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Freeform 4">
            <a:extLst>
              <a:ext uri="{FF2B5EF4-FFF2-40B4-BE49-F238E27FC236}">
                <a16:creationId xmlns:a16="http://schemas.microsoft.com/office/drawing/2014/main" id="{9E9ABB14-12FA-4BAF-AE4D-C6E6F3BE9CCC}"/>
              </a:ext>
            </a:extLst>
          </p:cNvPr>
          <p:cNvSpPr>
            <a:spLocks/>
          </p:cNvSpPr>
          <p:nvPr/>
        </p:nvSpPr>
        <p:spPr bwMode="auto">
          <a:xfrm>
            <a:off x="5105400" y="4343400"/>
            <a:ext cx="2420938" cy="234950"/>
          </a:xfrm>
          <a:custGeom>
            <a:avLst/>
            <a:gdLst>
              <a:gd name="T0" fmla="*/ 0 w 1525"/>
              <a:gd name="T1" fmla="*/ 2147483647 h 148"/>
              <a:gd name="T2" fmla="*/ 2147483647 w 1525"/>
              <a:gd name="T3" fmla="*/ 2147483647 h 148"/>
              <a:gd name="T4" fmla="*/ 2147483647 w 1525"/>
              <a:gd name="T5" fmla="*/ 2147483647 h 148"/>
              <a:gd name="T6" fmla="*/ 2147483647 w 1525"/>
              <a:gd name="T7" fmla="*/ 2147483647 h 148"/>
              <a:gd name="T8" fmla="*/ 2147483647 w 1525"/>
              <a:gd name="T9" fmla="*/ 2147483647 h 148"/>
              <a:gd name="T10" fmla="*/ 2147483647 w 1525"/>
              <a:gd name="T11" fmla="*/ 2147483647 h 148"/>
              <a:gd name="T12" fmla="*/ 2147483647 w 1525"/>
              <a:gd name="T13" fmla="*/ 2147483647 h 148"/>
              <a:gd name="T14" fmla="*/ 2147483647 w 1525"/>
              <a:gd name="T15" fmla="*/ 0 h 148"/>
              <a:gd name="T16" fmla="*/ 0 60000 65536"/>
              <a:gd name="T17" fmla="*/ 0 60000 65536"/>
              <a:gd name="T18" fmla="*/ 0 60000 65536"/>
              <a:gd name="T19" fmla="*/ 0 60000 65536"/>
              <a:gd name="T20" fmla="*/ 0 60000 65536"/>
              <a:gd name="T21" fmla="*/ 0 60000 65536"/>
              <a:gd name="T22" fmla="*/ 0 60000 65536"/>
              <a:gd name="T23" fmla="*/ 0 60000 65536"/>
              <a:gd name="T24" fmla="*/ 0 w 1525"/>
              <a:gd name="T25" fmla="*/ 0 h 148"/>
              <a:gd name="T26" fmla="*/ 1525 w 1525"/>
              <a:gd name="T27" fmla="*/ 148 h 1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25" h="148">
                <a:moveTo>
                  <a:pt x="0" y="109"/>
                </a:moveTo>
                <a:cubicBezTo>
                  <a:pt x="81" y="137"/>
                  <a:pt x="164" y="142"/>
                  <a:pt x="249" y="148"/>
                </a:cubicBezTo>
                <a:cubicBezTo>
                  <a:pt x="285" y="145"/>
                  <a:pt x="322" y="144"/>
                  <a:pt x="358" y="140"/>
                </a:cubicBezTo>
                <a:cubicBezTo>
                  <a:pt x="401" y="135"/>
                  <a:pt x="438" y="113"/>
                  <a:pt x="482" y="109"/>
                </a:cubicBezTo>
                <a:cubicBezTo>
                  <a:pt x="529" y="105"/>
                  <a:pt x="575" y="104"/>
                  <a:pt x="622" y="102"/>
                </a:cubicBezTo>
                <a:cubicBezTo>
                  <a:pt x="760" y="66"/>
                  <a:pt x="1001" y="73"/>
                  <a:pt x="1120" y="70"/>
                </a:cubicBezTo>
                <a:cubicBezTo>
                  <a:pt x="1226" y="47"/>
                  <a:pt x="1333" y="32"/>
                  <a:pt x="1440" y="16"/>
                </a:cubicBezTo>
                <a:cubicBezTo>
                  <a:pt x="1470" y="6"/>
                  <a:pt x="1493" y="0"/>
                  <a:pt x="1525" y="0"/>
                </a:cubicBezTo>
              </a:path>
            </a:pathLst>
          </a:custGeom>
          <a:noFill/>
          <a:ln w="254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66565" name="Freeform 5">
            <a:extLst>
              <a:ext uri="{FF2B5EF4-FFF2-40B4-BE49-F238E27FC236}">
                <a16:creationId xmlns:a16="http://schemas.microsoft.com/office/drawing/2014/main" id="{3ACCBCE1-582C-4A1F-BEBD-B0F9FA95B917}"/>
              </a:ext>
            </a:extLst>
          </p:cNvPr>
          <p:cNvSpPr>
            <a:spLocks/>
          </p:cNvSpPr>
          <p:nvPr/>
        </p:nvSpPr>
        <p:spPr bwMode="auto">
          <a:xfrm>
            <a:off x="1295400" y="3733800"/>
            <a:ext cx="3325813" cy="658813"/>
          </a:xfrm>
          <a:custGeom>
            <a:avLst/>
            <a:gdLst>
              <a:gd name="T0" fmla="*/ 0 w 2094"/>
              <a:gd name="T1" fmla="*/ 0 h 415"/>
              <a:gd name="T2" fmla="*/ 2147483647 w 2094"/>
              <a:gd name="T3" fmla="*/ 2147483647 h 415"/>
              <a:gd name="T4" fmla="*/ 2147483647 w 2094"/>
              <a:gd name="T5" fmla="*/ 2147483647 h 415"/>
              <a:gd name="T6" fmla="*/ 2147483647 w 2094"/>
              <a:gd name="T7" fmla="*/ 2147483647 h 415"/>
              <a:gd name="T8" fmla="*/ 2147483647 w 2094"/>
              <a:gd name="T9" fmla="*/ 2147483647 h 415"/>
              <a:gd name="T10" fmla="*/ 2147483647 w 2094"/>
              <a:gd name="T11" fmla="*/ 2147483647 h 415"/>
              <a:gd name="T12" fmla="*/ 2147483647 w 2094"/>
              <a:gd name="T13" fmla="*/ 2147483647 h 415"/>
              <a:gd name="T14" fmla="*/ 2147483647 w 2094"/>
              <a:gd name="T15" fmla="*/ 2147483647 h 415"/>
              <a:gd name="T16" fmla="*/ 2147483647 w 2094"/>
              <a:gd name="T17" fmla="*/ 2147483647 h 415"/>
              <a:gd name="T18" fmla="*/ 2147483647 w 2094"/>
              <a:gd name="T19" fmla="*/ 2147483647 h 415"/>
              <a:gd name="T20" fmla="*/ 2147483647 w 2094"/>
              <a:gd name="T21" fmla="*/ 2147483647 h 415"/>
              <a:gd name="T22" fmla="*/ 2147483647 w 2094"/>
              <a:gd name="T23" fmla="*/ 2147483647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94"/>
              <a:gd name="T37" fmla="*/ 0 h 415"/>
              <a:gd name="T38" fmla="*/ 2094 w 2094"/>
              <a:gd name="T39" fmla="*/ 415 h 4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94" h="415">
                <a:moveTo>
                  <a:pt x="0" y="0"/>
                </a:moveTo>
                <a:cubicBezTo>
                  <a:pt x="78" y="27"/>
                  <a:pt x="160" y="43"/>
                  <a:pt x="242" y="55"/>
                </a:cubicBezTo>
                <a:cubicBezTo>
                  <a:pt x="344" y="90"/>
                  <a:pt x="427" y="82"/>
                  <a:pt x="545" y="86"/>
                </a:cubicBezTo>
                <a:cubicBezTo>
                  <a:pt x="672" y="108"/>
                  <a:pt x="761" y="112"/>
                  <a:pt x="903" y="117"/>
                </a:cubicBezTo>
                <a:cubicBezTo>
                  <a:pt x="960" y="127"/>
                  <a:pt x="1017" y="138"/>
                  <a:pt x="1074" y="148"/>
                </a:cubicBezTo>
                <a:cubicBezTo>
                  <a:pt x="1093" y="204"/>
                  <a:pt x="1076" y="186"/>
                  <a:pt x="1113" y="210"/>
                </a:cubicBezTo>
                <a:cubicBezTo>
                  <a:pt x="1128" y="256"/>
                  <a:pt x="1172" y="259"/>
                  <a:pt x="1215" y="273"/>
                </a:cubicBezTo>
                <a:cubicBezTo>
                  <a:pt x="1245" y="283"/>
                  <a:pt x="1274" y="308"/>
                  <a:pt x="1308" y="312"/>
                </a:cubicBezTo>
                <a:cubicBezTo>
                  <a:pt x="1388" y="321"/>
                  <a:pt x="1349" y="316"/>
                  <a:pt x="1425" y="327"/>
                </a:cubicBezTo>
                <a:cubicBezTo>
                  <a:pt x="1526" y="362"/>
                  <a:pt x="1627" y="368"/>
                  <a:pt x="1736" y="374"/>
                </a:cubicBezTo>
                <a:cubicBezTo>
                  <a:pt x="1847" y="390"/>
                  <a:pt x="1895" y="392"/>
                  <a:pt x="2032" y="397"/>
                </a:cubicBezTo>
                <a:cubicBezTo>
                  <a:pt x="2084" y="415"/>
                  <a:pt x="2062" y="413"/>
                  <a:pt x="2094" y="413"/>
                </a:cubicBezTo>
              </a:path>
            </a:pathLst>
          </a:custGeom>
          <a:noFill/>
          <a:ln w="254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56358" name="Freeform 6">
            <a:extLst>
              <a:ext uri="{FF2B5EF4-FFF2-40B4-BE49-F238E27FC236}">
                <a16:creationId xmlns:a16="http://schemas.microsoft.com/office/drawing/2014/main" id="{0541FD88-63A6-42A6-B131-CCEFA0ADBBF2}"/>
              </a:ext>
            </a:extLst>
          </p:cNvPr>
          <p:cNvSpPr>
            <a:spLocks/>
          </p:cNvSpPr>
          <p:nvPr/>
        </p:nvSpPr>
        <p:spPr bwMode="auto">
          <a:xfrm>
            <a:off x="1447800" y="3505200"/>
            <a:ext cx="595313" cy="533400"/>
          </a:xfrm>
          <a:custGeom>
            <a:avLst/>
            <a:gdLst>
              <a:gd name="T0" fmla="*/ 2147483647 w 327"/>
              <a:gd name="T1" fmla="*/ 0 h 405"/>
              <a:gd name="T2" fmla="*/ 2147483647 w 327"/>
              <a:gd name="T3" fmla="*/ 2147483647 h 405"/>
              <a:gd name="T4" fmla="*/ 2147483647 w 327"/>
              <a:gd name="T5" fmla="*/ 2147483647 h 405"/>
              <a:gd name="T6" fmla="*/ 2147483647 w 327"/>
              <a:gd name="T7" fmla="*/ 2147483647 h 405"/>
              <a:gd name="T8" fmla="*/ 2147483647 w 327"/>
              <a:gd name="T9" fmla="*/ 2147483647 h 405"/>
              <a:gd name="T10" fmla="*/ 2147483647 w 327"/>
              <a:gd name="T11" fmla="*/ 2147483647 h 405"/>
              <a:gd name="T12" fmla="*/ 2147483647 w 327"/>
              <a:gd name="T13" fmla="*/ 2147483647 h 405"/>
              <a:gd name="T14" fmla="*/ 2147483647 w 327"/>
              <a:gd name="T15" fmla="*/ 2147483647 h 405"/>
              <a:gd name="T16" fmla="*/ 2147483647 w 327"/>
              <a:gd name="T17" fmla="*/ 2147483647 h 405"/>
              <a:gd name="T18" fmla="*/ 2147483647 w 327"/>
              <a:gd name="T19" fmla="*/ 2147483647 h 405"/>
              <a:gd name="T20" fmla="*/ 2147483647 w 327"/>
              <a:gd name="T21" fmla="*/ 2147483647 h 405"/>
              <a:gd name="T22" fmla="*/ 2147483647 w 327"/>
              <a:gd name="T23" fmla="*/ 2147483647 h 405"/>
              <a:gd name="T24" fmla="*/ 0 w 327"/>
              <a:gd name="T25" fmla="*/ 2147483647 h 4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7"/>
              <a:gd name="T40" fmla="*/ 0 h 405"/>
              <a:gd name="T41" fmla="*/ 327 w 327"/>
              <a:gd name="T42" fmla="*/ 405 h 4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7" h="405">
                <a:moveTo>
                  <a:pt x="327" y="0"/>
                </a:moveTo>
                <a:cubicBezTo>
                  <a:pt x="285" y="15"/>
                  <a:pt x="296" y="52"/>
                  <a:pt x="265" y="78"/>
                </a:cubicBezTo>
                <a:cubicBezTo>
                  <a:pt x="256" y="85"/>
                  <a:pt x="244" y="88"/>
                  <a:pt x="234" y="93"/>
                </a:cubicBezTo>
                <a:cubicBezTo>
                  <a:pt x="229" y="106"/>
                  <a:pt x="229" y="123"/>
                  <a:pt x="218" y="132"/>
                </a:cubicBezTo>
                <a:cubicBezTo>
                  <a:pt x="206" y="143"/>
                  <a:pt x="171" y="148"/>
                  <a:pt x="171" y="148"/>
                </a:cubicBezTo>
                <a:cubicBezTo>
                  <a:pt x="169" y="166"/>
                  <a:pt x="172" y="186"/>
                  <a:pt x="164" y="202"/>
                </a:cubicBezTo>
                <a:cubicBezTo>
                  <a:pt x="160" y="210"/>
                  <a:pt x="147" y="205"/>
                  <a:pt x="140" y="210"/>
                </a:cubicBezTo>
                <a:cubicBezTo>
                  <a:pt x="133" y="216"/>
                  <a:pt x="130" y="225"/>
                  <a:pt x="125" y="233"/>
                </a:cubicBezTo>
                <a:cubicBezTo>
                  <a:pt x="151" y="275"/>
                  <a:pt x="132" y="259"/>
                  <a:pt x="94" y="272"/>
                </a:cubicBezTo>
                <a:cubicBezTo>
                  <a:pt x="96" y="280"/>
                  <a:pt x="104" y="288"/>
                  <a:pt x="101" y="296"/>
                </a:cubicBezTo>
                <a:cubicBezTo>
                  <a:pt x="96" y="309"/>
                  <a:pt x="43" y="327"/>
                  <a:pt x="31" y="335"/>
                </a:cubicBezTo>
                <a:cubicBezTo>
                  <a:pt x="36" y="343"/>
                  <a:pt x="48" y="349"/>
                  <a:pt x="47" y="358"/>
                </a:cubicBezTo>
                <a:cubicBezTo>
                  <a:pt x="40" y="403"/>
                  <a:pt x="0" y="359"/>
                  <a:pt x="0" y="405"/>
                </a:cubicBezTo>
              </a:path>
            </a:pathLst>
          </a:custGeom>
          <a:noFill/>
          <a:ln w="38100">
            <a:solidFill>
              <a:srgbClr val="00B0F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56359" name="Freeform 7">
            <a:extLst>
              <a:ext uri="{FF2B5EF4-FFF2-40B4-BE49-F238E27FC236}">
                <a16:creationId xmlns:a16="http://schemas.microsoft.com/office/drawing/2014/main" id="{80052CD4-2B4B-4EB3-B3CE-66F88201C5BC}"/>
              </a:ext>
            </a:extLst>
          </p:cNvPr>
          <p:cNvSpPr>
            <a:spLocks/>
          </p:cNvSpPr>
          <p:nvPr/>
        </p:nvSpPr>
        <p:spPr bwMode="auto">
          <a:xfrm>
            <a:off x="2209800" y="3581400"/>
            <a:ext cx="519113" cy="642938"/>
          </a:xfrm>
          <a:custGeom>
            <a:avLst/>
            <a:gdLst>
              <a:gd name="T0" fmla="*/ 2147483647 w 327"/>
              <a:gd name="T1" fmla="*/ 0 h 405"/>
              <a:gd name="T2" fmla="*/ 2147483647 w 327"/>
              <a:gd name="T3" fmla="*/ 2147483647 h 405"/>
              <a:gd name="T4" fmla="*/ 2147483647 w 327"/>
              <a:gd name="T5" fmla="*/ 2147483647 h 405"/>
              <a:gd name="T6" fmla="*/ 2147483647 w 327"/>
              <a:gd name="T7" fmla="*/ 2147483647 h 405"/>
              <a:gd name="T8" fmla="*/ 2147483647 w 327"/>
              <a:gd name="T9" fmla="*/ 2147483647 h 405"/>
              <a:gd name="T10" fmla="*/ 2147483647 w 327"/>
              <a:gd name="T11" fmla="*/ 2147483647 h 405"/>
              <a:gd name="T12" fmla="*/ 2147483647 w 327"/>
              <a:gd name="T13" fmla="*/ 2147483647 h 405"/>
              <a:gd name="T14" fmla="*/ 2147483647 w 327"/>
              <a:gd name="T15" fmla="*/ 2147483647 h 405"/>
              <a:gd name="T16" fmla="*/ 2147483647 w 327"/>
              <a:gd name="T17" fmla="*/ 2147483647 h 405"/>
              <a:gd name="T18" fmla="*/ 2147483647 w 327"/>
              <a:gd name="T19" fmla="*/ 2147483647 h 405"/>
              <a:gd name="T20" fmla="*/ 2147483647 w 327"/>
              <a:gd name="T21" fmla="*/ 2147483647 h 405"/>
              <a:gd name="T22" fmla="*/ 2147483647 w 327"/>
              <a:gd name="T23" fmla="*/ 2147483647 h 405"/>
              <a:gd name="T24" fmla="*/ 0 w 327"/>
              <a:gd name="T25" fmla="*/ 2147483647 h 4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7"/>
              <a:gd name="T40" fmla="*/ 0 h 405"/>
              <a:gd name="T41" fmla="*/ 327 w 327"/>
              <a:gd name="T42" fmla="*/ 405 h 4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7" h="405">
                <a:moveTo>
                  <a:pt x="327" y="0"/>
                </a:moveTo>
                <a:cubicBezTo>
                  <a:pt x="285" y="15"/>
                  <a:pt x="296" y="52"/>
                  <a:pt x="265" y="78"/>
                </a:cubicBezTo>
                <a:cubicBezTo>
                  <a:pt x="256" y="85"/>
                  <a:pt x="244" y="88"/>
                  <a:pt x="234" y="93"/>
                </a:cubicBezTo>
                <a:cubicBezTo>
                  <a:pt x="229" y="106"/>
                  <a:pt x="229" y="123"/>
                  <a:pt x="218" y="132"/>
                </a:cubicBezTo>
                <a:cubicBezTo>
                  <a:pt x="206" y="143"/>
                  <a:pt x="171" y="148"/>
                  <a:pt x="171" y="148"/>
                </a:cubicBezTo>
                <a:cubicBezTo>
                  <a:pt x="169" y="166"/>
                  <a:pt x="172" y="186"/>
                  <a:pt x="164" y="202"/>
                </a:cubicBezTo>
                <a:cubicBezTo>
                  <a:pt x="160" y="210"/>
                  <a:pt x="147" y="205"/>
                  <a:pt x="140" y="210"/>
                </a:cubicBezTo>
                <a:cubicBezTo>
                  <a:pt x="133" y="216"/>
                  <a:pt x="130" y="225"/>
                  <a:pt x="125" y="233"/>
                </a:cubicBezTo>
                <a:cubicBezTo>
                  <a:pt x="151" y="275"/>
                  <a:pt x="132" y="259"/>
                  <a:pt x="94" y="272"/>
                </a:cubicBezTo>
                <a:cubicBezTo>
                  <a:pt x="96" y="280"/>
                  <a:pt x="104" y="288"/>
                  <a:pt x="101" y="296"/>
                </a:cubicBezTo>
                <a:cubicBezTo>
                  <a:pt x="96" y="309"/>
                  <a:pt x="43" y="327"/>
                  <a:pt x="31" y="335"/>
                </a:cubicBezTo>
                <a:cubicBezTo>
                  <a:pt x="36" y="343"/>
                  <a:pt x="48" y="349"/>
                  <a:pt x="47" y="358"/>
                </a:cubicBezTo>
                <a:cubicBezTo>
                  <a:pt x="40" y="403"/>
                  <a:pt x="0" y="359"/>
                  <a:pt x="0" y="405"/>
                </a:cubicBezTo>
              </a:path>
            </a:pathLst>
          </a:custGeom>
          <a:noFill/>
          <a:ln w="38100">
            <a:solidFill>
              <a:srgbClr val="00B0F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56360" name="Freeform 8">
            <a:extLst>
              <a:ext uri="{FF2B5EF4-FFF2-40B4-BE49-F238E27FC236}">
                <a16:creationId xmlns:a16="http://schemas.microsoft.com/office/drawing/2014/main" id="{46AA038C-8B2B-4C88-A516-D946B611760E}"/>
              </a:ext>
            </a:extLst>
          </p:cNvPr>
          <p:cNvSpPr>
            <a:spLocks/>
          </p:cNvSpPr>
          <p:nvPr/>
        </p:nvSpPr>
        <p:spPr bwMode="auto">
          <a:xfrm>
            <a:off x="2743200" y="3657600"/>
            <a:ext cx="609600" cy="642938"/>
          </a:xfrm>
          <a:custGeom>
            <a:avLst/>
            <a:gdLst>
              <a:gd name="T0" fmla="*/ 2147483647 w 327"/>
              <a:gd name="T1" fmla="*/ 0 h 405"/>
              <a:gd name="T2" fmla="*/ 2147483647 w 327"/>
              <a:gd name="T3" fmla="*/ 2147483647 h 405"/>
              <a:gd name="T4" fmla="*/ 2147483647 w 327"/>
              <a:gd name="T5" fmla="*/ 2147483647 h 405"/>
              <a:gd name="T6" fmla="*/ 2147483647 w 327"/>
              <a:gd name="T7" fmla="*/ 2147483647 h 405"/>
              <a:gd name="T8" fmla="*/ 2147483647 w 327"/>
              <a:gd name="T9" fmla="*/ 2147483647 h 405"/>
              <a:gd name="T10" fmla="*/ 2147483647 w 327"/>
              <a:gd name="T11" fmla="*/ 2147483647 h 405"/>
              <a:gd name="T12" fmla="*/ 2147483647 w 327"/>
              <a:gd name="T13" fmla="*/ 2147483647 h 405"/>
              <a:gd name="T14" fmla="*/ 2147483647 w 327"/>
              <a:gd name="T15" fmla="*/ 2147483647 h 405"/>
              <a:gd name="T16" fmla="*/ 2147483647 w 327"/>
              <a:gd name="T17" fmla="*/ 2147483647 h 405"/>
              <a:gd name="T18" fmla="*/ 2147483647 w 327"/>
              <a:gd name="T19" fmla="*/ 2147483647 h 405"/>
              <a:gd name="T20" fmla="*/ 2147483647 w 327"/>
              <a:gd name="T21" fmla="*/ 2147483647 h 405"/>
              <a:gd name="T22" fmla="*/ 2147483647 w 327"/>
              <a:gd name="T23" fmla="*/ 2147483647 h 405"/>
              <a:gd name="T24" fmla="*/ 0 w 327"/>
              <a:gd name="T25" fmla="*/ 2147483647 h 4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7"/>
              <a:gd name="T40" fmla="*/ 0 h 405"/>
              <a:gd name="T41" fmla="*/ 327 w 327"/>
              <a:gd name="T42" fmla="*/ 405 h 4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7" h="405">
                <a:moveTo>
                  <a:pt x="327" y="0"/>
                </a:moveTo>
                <a:cubicBezTo>
                  <a:pt x="285" y="15"/>
                  <a:pt x="296" y="52"/>
                  <a:pt x="265" y="78"/>
                </a:cubicBezTo>
                <a:cubicBezTo>
                  <a:pt x="256" y="85"/>
                  <a:pt x="244" y="88"/>
                  <a:pt x="234" y="93"/>
                </a:cubicBezTo>
                <a:cubicBezTo>
                  <a:pt x="229" y="106"/>
                  <a:pt x="229" y="123"/>
                  <a:pt x="218" y="132"/>
                </a:cubicBezTo>
                <a:cubicBezTo>
                  <a:pt x="206" y="143"/>
                  <a:pt x="171" y="148"/>
                  <a:pt x="171" y="148"/>
                </a:cubicBezTo>
                <a:cubicBezTo>
                  <a:pt x="169" y="166"/>
                  <a:pt x="172" y="186"/>
                  <a:pt x="164" y="202"/>
                </a:cubicBezTo>
                <a:cubicBezTo>
                  <a:pt x="160" y="210"/>
                  <a:pt x="147" y="205"/>
                  <a:pt x="140" y="210"/>
                </a:cubicBezTo>
                <a:cubicBezTo>
                  <a:pt x="133" y="216"/>
                  <a:pt x="130" y="225"/>
                  <a:pt x="125" y="233"/>
                </a:cubicBezTo>
                <a:cubicBezTo>
                  <a:pt x="151" y="275"/>
                  <a:pt x="132" y="259"/>
                  <a:pt x="94" y="272"/>
                </a:cubicBezTo>
                <a:cubicBezTo>
                  <a:pt x="96" y="280"/>
                  <a:pt x="104" y="288"/>
                  <a:pt x="101" y="296"/>
                </a:cubicBezTo>
                <a:cubicBezTo>
                  <a:pt x="96" y="309"/>
                  <a:pt x="43" y="327"/>
                  <a:pt x="31" y="335"/>
                </a:cubicBezTo>
                <a:cubicBezTo>
                  <a:pt x="36" y="343"/>
                  <a:pt x="48" y="349"/>
                  <a:pt x="47" y="358"/>
                </a:cubicBezTo>
                <a:cubicBezTo>
                  <a:pt x="40" y="403"/>
                  <a:pt x="0" y="359"/>
                  <a:pt x="0" y="405"/>
                </a:cubicBezTo>
              </a:path>
            </a:pathLst>
          </a:custGeom>
          <a:noFill/>
          <a:ln w="38100">
            <a:solidFill>
              <a:srgbClr val="00B0F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56361" name="Freeform 9">
            <a:extLst>
              <a:ext uri="{FF2B5EF4-FFF2-40B4-BE49-F238E27FC236}">
                <a16:creationId xmlns:a16="http://schemas.microsoft.com/office/drawing/2014/main" id="{AE750C5C-C61C-4082-A5CE-36E937152B37}"/>
              </a:ext>
            </a:extLst>
          </p:cNvPr>
          <p:cNvSpPr>
            <a:spLocks/>
          </p:cNvSpPr>
          <p:nvPr/>
        </p:nvSpPr>
        <p:spPr bwMode="auto">
          <a:xfrm>
            <a:off x="3200400" y="3962400"/>
            <a:ext cx="519113" cy="642938"/>
          </a:xfrm>
          <a:custGeom>
            <a:avLst/>
            <a:gdLst>
              <a:gd name="T0" fmla="*/ 2147483647 w 327"/>
              <a:gd name="T1" fmla="*/ 0 h 405"/>
              <a:gd name="T2" fmla="*/ 2147483647 w 327"/>
              <a:gd name="T3" fmla="*/ 2147483647 h 405"/>
              <a:gd name="T4" fmla="*/ 2147483647 w 327"/>
              <a:gd name="T5" fmla="*/ 2147483647 h 405"/>
              <a:gd name="T6" fmla="*/ 2147483647 w 327"/>
              <a:gd name="T7" fmla="*/ 2147483647 h 405"/>
              <a:gd name="T8" fmla="*/ 2147483647 w 327"/>
              <a:gd name="T9" fmla="*/ 2147483647 h 405"/>
              <a:gd name="T10" fmla="*/ 2147483647 w 327"/>
              <a:gd name="T11" fmla="*/ 2147483647 h 405"/>
              <a:gd name="T12" fmla="*/ 2147483647 w 327"/>
              <a:gd name="T13" fmla="*/ 2147483647 h 405"/>
              <a:gd name="T14" fmla="*/ 2147483647 w 327"/>
              <a:gd name="T15" fmla="*/ 2147483647 h 405"/>
              <a:gd name="T16" fmla="*/ 2147483647 w 327"/>
              <a:gd name="T17" fmla="*/ 2147483647 h 405"/>
              <a:gd name="T18" fmla="*/ 2147483647 w 327"/>
              <a:gd name="T19" fmla="*/ 2147483647 h 405"/>
              <a:gd name="T20" fmla="*/ 2147483647 w 327"/>
              <a:gd name="T21" fmla="*/ 2147483647 h 405"/>
              <a:gd name="T22" fmla="*/ 2147483647 w 327"/>
              <a:gd name="T23" fmla="*/ 2147483647 h 405"/>
              <a:gd name="T24" fmla="*/ 0 w 327"/>
              <a:gd name="T25" fmla="*/ 2147483647 h 4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7"/>
              <a:gd name="T40" fmla="*/ 0 h 405"/>
              <a:gd name="T41" fmla="*/ 327 w 327"/>
              <a:gd name="T42" fmla="*/ 405 h 4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7" h="405">
                <a:moveTo>
                  <a:pt x="327" y="0"/>
                </a:moveTo>
                <a:cubicBezTo>
                  <a:pt x="285" y="15"/>
                  <a:pt x="296" y="52"/>
                  <a:pt x="265" y="78"/>
                </a:cubicBezTo>
                <a:cubicBezTo>
                  <a:pt x="256" y="85"/>
                  <a:pt x="244" y="88"/>
                  <a:pt x="234" y="93"/>
                </a:cubicBezTo>
                <a:cubicBezTo>
                  <a:pt x="229" y="106"/>
                  <a:pt x="229" y="123"/>
                  <a:pt x="218" y="132"/>
                </a:cubicBezTo>
                <a:cubicBezTo>
                  <a:pt x="206" y="143"/>
                  <a:pt x="171" y="148"/>
                  <a:pt x="171" y="148"/>
                </a:cubicBezTo>
                <a:cubicBezTo>
                  <a:pt x="169" y="166"/>
                  <a:pt x="172" y="186"/>
                  <a:pt x="164" y="202"/>
                </a:cubicBezTo>
                <a:cubicBezTo>
                  <a:pt x="160" y="210"/>
                  <a:pt x="147" y="205"/>
                  <a:pt x="140" y="210"/>
                </a:cubicBezTo>
                <a:cubicBezTo>
                  <a:pt x="133" y="216"/>
                  <a:pt x="130" y="225"/>
                  <a:pt x="125" y="233"/>
                </a:cubicBezTo>
                <a:cubicBezTo>
                  <a:pt x="151" y="275"/>
                  <a:pt x="132" y="259"/>
                  <a:pt x="94" y="272"/>
                </a:cubicBezTo>
                <a:cubicBezTo>
                  <a:pt x="96" y="280"/>
                  <a:pt x="104" y="288"/>
                  <a:pt x="101" y="296"/>
                </a:cubicBezTo>
                <a:cubicBezTo>
                  <a:pt x="96" y="309"/>
                  <a:pt x="43" y="327"/>
                  <a:pt x="31" y="335"/>
                </a:cubicBezTo>
                <a:cubicBezTo>
                  <a:pt x="36" y="343"/>
                  <a:pt x="48" y="349"/>
                  <a:pt x="47" y="358"/>
                </a:cubicBezTo>
                <a:cubicBezTo>
                  <a:pt x="40" y="403"/>
                  <a:pt x="0" y="359"/>
                  <a:pt x="0" y="405"/>
                </a:cubicBezTo>
              </a:path>
            </a:pathLst>
          </a:custGeom>
          <a:noFill/>
          <a:ln w="38100">
            <a:solidFill>
              <a:srgbClr val="00B0F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56362" name="Freeform 10">
            <a:extLst>
              <a:ext uri="{FF2B5EF4-FFF2-40B4-BE49-F238E27FC236}">
                <a16:creationId xmlns:a16="http://schemas.microsoft.com/office/drawing/2014/main" id="{85E7E375-8E81-421C-8123-F0350EBE7E80}"/>
              </a:ext>
            </a:extLst>
          </p:cNvPr>
          <p:cNvSpPr>
            <a:spLocks/>
          </p:cNvSpPr>
          <p:nvPr/>
        </p:nvSpPr>
        <p:spPr bwMode="auto">
          <a:xfrm>
            <a:off x="3886200" y="4038600"/>
            <a:ext cx="519113" cy="642938"/>
          </a:xfrm>
          <a:custGeom>
            <a:avLst/>
            <a:gdLst>
              <a:gd name="T0" fmla="*/ 2147483647 w 327"/>
              <a:gd name="T1" fmla="*/ 0 h 405"/>
              <a:gd name="T2" fmla="*/ 2147483647 w 327"/>
              <a:gd name="T3" fmla="*/ 2147483647 h 405"/>
              <a:gd name="T4" fmla="*/ 2147483647 w 327"/>
              <a:gd name="T5" fmla="*/ 2147483647 h 405"/>
              <a:gd name="T6" fmla="*/ 2147483647 w 327"/>
              <a:gd name="T7" fmla="*/ 2147483647 h 405"/>
              <a:gd name="T8" fmla="*/ 2147483647 w 327"/>
              <a:gd name="T9" fmla="*/ 2147483647 h 405"/>
              <a:gd name="T10" fmla="*/ 2147483647 w 327"/>
              <a:gd name="T11" fmla="*/ 2147483647 h 405"/>
              <a:gd name="T12" fmla="*/ 2147483647 w 327"/>
              <a:gd name="T13" fmla="*/ 2147483647 h 405"/>
              <a:gd name="T14" fmla="*/ 2147483647 w 327"/>
              <a:gd name="T15" fmla="*/ 2147483647 h 405"/>
              <a:gd name="T16" fmla="*/ 2147483647 w 327"/>
              <a:gd name="T17" fmla="*/ 2147483647 h 405"/>
              <a:gd name="T18" fmla="*/ 2147483647 w 327"/>
              <a:gd name="T19" fmla="*/ 2147483647 h 405"/>
              <a:gd name="T20" fmla="*/ 2147483647 w 327"/>
              <a:gd name="T21" fmla="*/ 2147483647 h 405"/>
              <a:gd name="T22" fmla="*/ 2147483647 w 327"/>
              <a:gd name="T23" fmla="*/ 2147483647 h 405"/>
              <a:gd name="T24" fmla="*/ 0 w 327"/>
              <a:gd name="T25" fmla="*/ 2147483647 h 4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7"/>
              <a:gd name="T40" fmla="*/ 0 h 405"/>
              <a:gd name="T41" fmla="*/ 327 w 327"/>
              <a:gd name="T42" fmla="*/ 405 h 4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7" h="405">
                <a:moveTo>
                  <a:pt x="327" y="0"/>
                </a:moveTo>
                <a:cubicBezTo>
                  <a:pt x="285" y="15"/>
                  <a:pt x="296" y="52"/>
                  <a:pt x="265" y="78"/>
                </a:cubicBezTo>
                <a:cubicBezTo>
                  <a:pt x="256" y="85"/>
                  <a:pt x="244" y="88"/>
                  <a:pt x="234" y="93"/>
                </a:cubicBezTo>
                <a:cubicBezTo>
                  <a:pt x="229" y="106"/>
                  <a:pt x="229" y="123"/>
                  <a:pt x="218" y="132"/>
                </a:cubicBezTo>
                <a:cubicBezTo>
                  <a:pt x="206" y="143"/>
                  <a:pt x="171" y="148"/>
                  <a:pt x="171" y="148"/>
                </a:cubicBezTo>
                <a:cubicBezTo>
                  <a:pt x="169" y="166"/>
                  <a:pt x="172" y="186"/>
                  <a:pt x="164" y="202"/>
                </a:cubicBezTo>
                <a:cubicBezTo>
                  <a:pt x="160" y="210"/>
                  <a:pt x="147" y="205"/>
                  <a:pt x="140" y="210"/>
                </a:cubicBezTo>
                <a:cubicBezTo>
                  <a:pt x="133" y="216"/>
                  <a:pt x="130" y="225"/>
                  <a:pt x="125" y="233"/>
                </a:cubicBezTo>
                <a:cubicBezTo>
                  <a:pt x="151" y="275"/>
                  <a:pt x="132" y="259"/>
                  <a:pt x="94" y="272"/>
                </a:cubicBezTo>
                <a:cubicBezTo>
                  <a:pt x="96" y="280"/>
                  <a:pt x="104" y="288"/>
                  <a:pt x="101" y="296"/>
                </a:cubicBezTo>
                <a:cubicBezTo>
                  <a:pt x="96" y="309"/>
                  <a:pt x="43" y="327"/>
                  <a:pt x="31" y="335"/>
                </a:cubicBezTo>
                <a:cubicBezTo>
                  <a:pt x="36" y="343"/>
                  <a:pt x="48" y="349"/>
                  <a:pt x="47" y="358"/>
                </a:cubicBezTo>
                <a:cubicBezTo>
                  <a:pt x="40" y="403"/>
                  <a:pt x="0" y="359"/>
                  <a:pt x="0" y="405"/>
                </a:cubicBezTo>
              </a:path>
            </a:pathLst>
          </a:custGeom>
          <a:noFill/>
          <a:ln w="38100">
            <a:solidFill>
              <a:srgbClr val="00B0F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56363" name="Freeform 11">
            <a:extLst>
              <a:ext uri="{FF2B5EF4-FFF2-40B4-BE49-F238E27FC236}">
                <a16:creationId xmlns:a16="http://schemas.microsoft.com/office/drawing/2014/main" id="{7EBEDA32-D977-4AF8-96B0-B0BB53A6B20A}"/>
              </a:ext>
            </a:extLst>
          </p:cNvPr>
          <p:cNvSpPr>
            <a:spLocks/>
          </p:cNvSpPr>
          <p:nvPr/>
        </p:nvSpPr>
        <p:spPr bwMode="auto">
          <a:xfrm>
            <a:off x="4953000" y="4191000"/>
            <a:ext cx="595313" cy="609600"/>
          </a:xfrm>
          <a:custGeom>
            <a:avLst/>
            <a:gdLst>
              <a:gd name="T0" fmla="*/ 2147483647 w 327"/>
              <a:gd name="T1" fmla="*/ 0 h 405"/>
              <a:gd name="T2" fmla="*/ 2147483647 w 327"/>
              <a:gd name="T3" fmla="*/ 2147483647 h 405"/>
              <a:gd name="T4" fmla="*/ 2147483647 w 327"/>
              <a:gd name="T5" fmla="*/ 2147483647 h 405"/>
              <a:gd name="T6" fmla="*/ 2147483647 w 327"/>
              <a:gd name="T7" fmla="*/ 2147483647 h 405"/>
              <a:gd name="T8" fmla="*/ 2147483647 w 327"/>
              <a:gd name="T9" fmla="*/ 2147483647 h 405"/>
              <a:gd name="T10" fmla="*/ 2147483647 w 327"/>
              <a:gd name="T11" fmla="*/ 2147483647 h 405"/>
              <a:gd name="T12" fmla="*/ 2147483647 w 327"/>
              <a:gd name="T13" fmla="*/ 2147483647 h 405"/>
              <a:gd name="T14" fmla="*/ 2147483647 w 327"/>
              <a:gd name="T15" fmla="*/ 2147483647 h 405"/>
              <a:gd name="T16" fmla="*/ 2147483647 w 327"/>
              <a:gd name="T17" fmla="*/ 2147483647 h 405"/>
              <a:gd name="T18" fmla="*/ 2147483647 w 327"/>
              <a:gd name="T19" fmla="*/ 2147483647 h 405"/>
              <a:gd name="T20" fmla="*/ 2147483647 w 327"/>
              <a:gd name="T21" fmla="*/ 2147483647 h 405"/>
              <a:gd name="T22" fmla="*/ 2147483647 w 327"/>
              <a:gd name="T23" fmla="*/ 2147483647 h 405"/>
              <a:gd name="T24" fmla="*/ 0 w 327"/>
              <a:gd name="T25" fmla="*/ 2147483647 h 4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7"/>
              <a:gd name="T40" fmla="*/ 0 h 405"/>
              <a:gd name="T41" fmla="*/ 327 w 327"/>
              <a:gd name="T42" fmla="*/ 405 h 4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7" h="405">
                <a:moveTo>
                  <a:pt x="327" y="0"/>
                </a:moveTo>
                <a:cubicBezTo>
                  <a:pt x="285" y="15"/>
                  <a:pt x="296" y="52"/>
                  <a:pt x="265" y="78"/>
                </a:cubicBezTo>
                <a:cubicBezTo>
                  <a:pt x="256" y="85"/>
                  <a:pt x="244" y="88"/>
                  <a:pt x="234" y="93"/>
                </a:cubicBezTo>
                <a:cubicBezTo>
                  <a:pt x="229" y="106"/>
                  <a:pt x="229" y="123"/>
                  <a:pt x="218" y="132"/>
                </a:cubicBezTo>
                <a:cubicBezTo>
                  <a:pt x="206" y="143"/>
                  <a:pt x="171" y="148"/>
                  <a:pt x="171" y="148"/>
                </a:cubicBezTo>
                <a:cubicBezTo>
                  <a:pt x="169" y="166"/>
                  <a:pt x="172" y="186"/>
                  <a:pt x="164" y="202"/>
                </a:cubicBezTo>
                <a:cubicBezTo>
                  <a:pt x="160" y="210"/>
                  <a:pt x="147" y="205"/>
                  <a:pt x="140" y="210"/>
                </a:cubicBezTo>
                <a:cubicBezTo>
                  <a:pt x="133" y="216"/>
                  <a:pt x="130" y="225"/>
                  <a:pt x="125" y="233"/>
                </a:cubicBezTo>
                <a:cubicBezTo>
                  <a:pt x="151" y="275"/>
                  <a:pt x="132" y="259"/>
                  <a:pt x="94" y="272"/>
                </a:cubicBezTo>
                <a:cubicBezTo>
                  <a:pt x="96" y="280"/>
                  <a:pt x="104" y="288"/>
                  <a:pt x="101" y="296"/>
                </a:cubicBezTo>
                <a:cubicBezTo>
                  <a:pt x="96" y="309"/>
                  <a:pt x="43" y="327"/>
                  <a:pt x="31" y="335"/>
                </a:cubicBezTo>
                <a:cubicBezTo>
                  <a:pt x="36" y="343"/>
                  <a:pt x="48" y="349"/>
                  <a:pt x="47" y="358"/>
                </a:cubicBezTo>
                <a:cubicBezTo>
                  <a:pt x="40" y="403"/>
                  <a:pt x="0" y="359"/>
                  <a:pt x="0" y="405"/>
                </a:cubicBezTo>
              </a:path>
            </a:pathLst>
          </a:custGeom>
          <a:solidFill>
            <a:srgbClr val="00B0F0"/>
          </a:solidFill>
          <a:ln w="38100">
            <a:solidFill>
              <a:srgbClr val="00B0F0"/>
            </a:solidFill>
            <a:round/>
            <a:headEnd/>
            <a:tailEnd type="arrow" w="med" len="med"/>
          </a:ln>
        </p:spPr>
        <p:txBody>
          <a:bodyPr/>
          <a:lstStyle/>
          <a:p>
            <a:endParaRPr lang="en-US">
              <a:latin typeface="Arial" panose="020B0604020202020204" pitchFamily="34" charset="0"/>
              <a:cs typeface="Arial" panose="020B0604020202020204" pitchFamily="34" charset="0"/>
            </a:endParaRPr>
          </a:p>
        </p:txBody>
      </p:sp>
      <p:sp>
        <p:nvSpPr>
          <p:cNvPr id="356364" name="Freeform 12">
            <a:extLst>
              <a:ext uri="{FF2B5EF4-FFF2-40B4-BE49-F238E27FC236}">
                <a16:creationId xmlns:a16="http://schemas.microsoft.com/office/drawing/2014/main" id="{8CA779D6-7D2F-4274-96C3-74DE7F005E0B}"/>
              </a:ext>
            </a:extLst>
          </p:cNvPr>
          <p:cNvSpPr>
            <a:spLocks/>
          </p:cNvSpPr>
          <p:nvPr/>
        </p:nvSpPr>
        <p:spPr bwMode="auto">
          <a:xfrm>
            <a:off x="5562600" y="4191000"/>
            <a:ext cx="519113" cy="642938"/>
          </a:xfrm>
          <a:custGeom>
            <a:avLst/>
            <a:gdLst>
              <a:gd name="T0" fmla="*/ 2147483647 w 327"/>
              <a:gd name="T1" fmla="*/ 0 h 405"/>
              <a:gd name="T2" fmla="*/ 2147483647 w 327"/>
              <a:gd name="T3" fmla="*/ 2147483647 h 405"/>
              <a:gd name="T4" fmla="*/ 2147483647 w 327"/>
              <a:gd name="T5" fmla="*/ 2147483647 h 405"/>
              <a:gd name="T6" fmla="*/ 2147483647 w 327"/>
              <a:gd name="T7" fmla="*/ 2147483647 h 405"/>
              <a:gd name="T8" fmla="*/ 2147483647 w 327"/>
              <a:gd name="T9" fmla="*/ 2147483647 h 405"/>
              <a:gd name="T10" fmla="*/ 2147483647 w 327"/>
              <a:gd name="T11" fmla="*/ 2147483647 h 405"/>
              <a:gd name="T12" fmla="*/ 2147483647 w 327"/>
              <a:gd name="T13" fmla="*/ 2147483647 h 405"/>
              <a:gd name="T14" fmla="*/ 2147483647 w 327"/>
              <a:gd name="T15" fmla="*/ 2147483647 h 405"/>
              <a:gd name="T16" fmla="*/ 2147483647 w 327"/>
              <a:gd name="T17" fmla="*/ 2147483647 h 405"/>
              <a:gd name="T18" fmla="*/ 2147483647 w 327"/>
              <a:gd name="T19" fmla="*/ 2147483647 h 405"/>
              <a:gd name="T20" fmla="*/ 2147483647 w 327"/>
              <a:gd name="T21" fmla="*/ 2147483647 h 405"/>
              <a:gd name="T22" fmla="*/ 2147483647 w 327"/>
              <a:gd name="T23" fmla="*/ 2147483647 h 405"/>
              <a:gd name="T24" fmla="*/ 0 w 327"/>
              <a:gd name="T25" fmla="*/ 2147483647 h 4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7"/>
              <a:gd name="T40" fmla="*/ 0 h 405"/>
              <a:gd name="T41" fmla="*/ 327 w 327"/>
              <a:gd name="T42" fmla="*/ 405 h 4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7" h="405">
                <a:moveTo>
                  <a:pt x="327" y="0"/>
                </a:moveTo>
                <a:cubicBezTo>
                  <a:pt x="285" y="15"/>
                  <a:pt x="296" y="52"/>
                  <a:pt x="265" y="78"/>
                </a:cubicBezTo>
                <a:cubicBezTo>
                  <a:pt x="256" y="85"/>
                  <a:pt x="244" y="88"/>
                  <a:pt x="234" y="93"/>
                </a:cubicBezTo>
                <a:cubicBezTo>
                  <a:pt x="229" y="106"/>
                  <a:pt x="229" y="123"/>
                  <a:pt x="218" y="132"/>
                </a:cubicBezTo>
                <a:cubicBezTo>
                  <a:pt x="206" y="143"/>
                  <a:pt x="171" y="148"/>
                  <a:pt x="171" y="148"/>
                </a:cubicBezTo>
                <a:cubicBezTo>
                  <a:pt x="169" y="166"/>
                  <a:pt x="172" y="186"/>
                  <a:pt x="164" y="202"/>
                </a:cubicBezTo>
                <a:cubicBezTo>
                  <a:pt x="160" y="210"/>
                  <a:pt x="147" y="205"/>
                  <a:pt x="140" y="210"/>
                </a:cubicBezTo>
                <a:cubicBezTo>
                  <a:pt x="133" y="216"/>
                  <a:pt x="130" y="225"/>
                  <a:pt x="125" y="233"/>
                </a:cubicBezTo>
                <a:cubicBezTo>
                  <a:pt x="151" y="275"/>
                  <a:pt x="132" y="259"/>
                  <a:pt x="94" y="272"/>
                </a:cubicBezTo>
                <a:cubicBezTo>
                  <a:pt x="96" y="280"/>
                  <a:pt x="104" y="288"/>
                  <a:pt x="101" y="296"/>
                </a:cubicBezTo>
                <a:cubicBezTo>
                  <a:pt x="96" y="309"/>
                  <a:pt x="43" y="327"/>
                  <a:pt x="31" y="335"/>
                </a:cubicBezTo>
                <a:cubicBezTo>
                  <a:pt x="36" y="343"/>
                  <a:pt x="48" y="349"/>
                  <a:pt x="47" y="358"/>
                </a:cubicBezTo>
                <a:cubicBezTo>
                  <a:pt x="40" y="403"/>
                  <a:pt x="0" y="359"/>
                  <a:pt x="0" y="405"/>
                </a:cubicBezTo>
              </a:path>
            </a:pathLst>
          </a:custGeom>
          <a:solidFill>
            <a:srgbClr val="00B0F0"/>
          </a:solidFill>
          <a:ln w="38100">
            <a:solidFill>
              <a:srgbClr val="00B0F0"/>
            </a:solidFill>
            <a:round/>
            <a:headEnd/>
            <a:tailEnd type="arrow" w="med" len="med"/>
          </a:ln>
        </p:spPr>
        <p:txBody>
          <a:bodyPr/>
          <a:lstStyle/>
          <a:p>
            <a:endParaRPr lang="en-US">
              <a:latin typeface="Arial" panose="020B0604020202020204" pitchFamily="34" charset="0"/>
              <a:cs typeface="Arial" panose="020B0604020202020204" pitchFamily="34" charset="0"/>
            </a:endParaRPr>
          </a:p>
        </p:txBody>
      </p:sp>
      <p:sp>
        <p:nvSpPr>
          <p:cNvPr id="356365" name="Freeform 13">
            <a:extLst>
              <a:ext uri="{FF2B5EF4-FFF2-40B4-BE49-F238E27FC236}">
                <a16:creationId xmlns:a16="http://schemas.microsoft.com/office/drawing/2014/main" id="{EC07487B-F0E3-4688-B9EA-32746EB6DCEB}"/>
              </a:ext>
            </a:extLst>
          </p:cNvPr>
          <p:cNvSpPr>
            <a:spLocks/>
          </p:cNvSpPr>
          <p:nvPr/>
        </p:nvSpPr>
        <p:spPr bwMode="auto">
          <a:xfrm>
            <a:off x="6172200" y="4191000"/>
            <a:ext cx="519113" cy="642938"/>
          </a:xfrm>
          <a:custGeom>
            <a:avLst/>
            <a:gdLst>
              <a:gd name="T0" fmla="*/ 2147483647 w 327"/>
              <a:gd name="T1" fmla="*/ 0 h 405"/>
              <a:gd name="T2" fmla="*/ 2147483647 w 327"/>
              <a:gd name="T3" fmla="*/ 2147483647 h 405"/>
              <a:gd name="T4" fmla="*/ 2147483647 w 327"/>
              <a:gd name="T5" fmla="*/ 2147483647 h 405"/>
              <a:gd name="T6" fmla="*/ 2147483647 w 327"/>
              <a:gd name="T7" fmla="*/ 2147483647 h 405"/>
              <a:gd name="T8" fmla="*/ 2147483647 w 327"/>
              <a:gd name="T9" fmla="*/ 2147483647 h 405"/>
              <a:gd name="T10" fmla="*/ 2147483647 w 327"/>
              <a:gd name="T11" fmla="*/ 2147483647 h 405"/>
              <a:gd name="T12" fmla="*/ 2147483647 w 327"/>
              <a:gd name="T13" fmla="*/ 2147483647 h 405"/>
              <a:gd name="T14" fmla="*/ 2147483647 w 327"/>
              <a:gd name="T15" fmla="*/ 2147483647 h 405"/>
              <a:gd name="T16" fmla="*/ 2147483647 w 327"/>
              <a:gd name="T17" fmla="*/ 2147483647 h 405"/>
              <a:gd name="T18" fmla="*/ 2147483647 w 327"/>
              <a:gd name="T19" fmla="*/ 2147483647 h 405"/>
              <a:gd name="T20" fmla="*/ 2147483647 w 327"/>
              <a:gd name="T21" fmla="*/ 2147483647 h 405"/>
              <a:gd name="T22" fmla="*/ 2147483647 w 327"/>
              <a:gd name="T23" fmla="*/ 2147483647 h 405"/>
              <a:gd name="T24" fmla="*/ 0 w 327"/>
              <a:gd name="T25" fmla="*/ 2147483647 h 4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7"/>
              <a:gd name="T40" fmla="*/ 0 h 405"/>
              <a:gd name="T41" fmla="*/ 327 w 327"/>
              <a:gd name="T42" fmla="*/ 405 h 4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7" h="405">
                <a:moveTo>
                  <a:pt x="327" y="0"/>
                </a:moveTo>
                <a:cubicBezTo>
                  <a:pt x="285" y="15"/>
                  <a:pt x="296" y="52"/>
                  <a:pt x="265" y="78"/>
                </a:cubicBezTo>
                <a:cubicBezTo>
                  <a:pt x="256" y="85"/>
                  <a:pt x="244" y="88"/>
                  <a:pt x="234" y="93"/>
                </a:cubicBezTo>
                <a:cubicBezTo>
                  <a:pt x="229" y="106"/>
                  <a:pt x="229" y="123"/>
                  <a:pt x="218" y="132"/>
                </a:cubicBezTo>
                <a:cubicBezTo>
                  <a:pt x="206" y="143"/>
                  <a:pt x="171" y="148"/>
                  <a:pt x="171" y="148"/>
                </a:cubicBezTo>
                <a:cubicBezTo>
                  <a:pt x="169" y="166"/>
                  <a:pt x="172" y="186"/>
                  <a:pt x="164" y="202"/>
                </a:cubicBezTo>
                <a:cubicBezTo>
                  <a:pt x="160" y="210"/>
                  <a:pt x="147" y="205"/>
                  <a:pt x="140" y="210"/>
                </a:cubicBezTo>
                <a:cubicBezTo>
                  <a:pt x="133" y="216"/>
                  <a:pt x="130" y="225"/>
                  <a:pt x="125" y="233"/>
                </a:cubicBezTo>
                <a:cubicBezTo>
                  <a:pt x="151" y="275"/>
                  <a:pt x="132" y="259"/>
                  <a:pt x="94" y="272"/>
                </a:cubicBezTo>
                <a:cubicBezTo>
                  <a:pt x="96" y="280"/>
                  <a:pt x="104" y="288"/>
                  <a:pt x="101" y="296"/>
                </a:cubicBezTo>
                <a:cubicBezTo>
                  <a:pt x="96" y="309"/>
                  <a:pt x="43" y="327"/>
                  <a:pt x="31" y="335"/>
                </a:cubicBezTo>
                <a:cubicBezTo>
                  <a:pt x="36" y="343"/>
                  <a:pt x="48" y="349"/>
                  <a:pt x="47" y="358"/>
                </a:cubicBezTo>
                <a:cubicBezTo>
                  <a:pt x="40" y="403"/>
                  <a:pt x="0" y="359"/>
                  <a:pt x="0" y="405"/>
                </a:cubicBezTo>
              </a:path>
            </a:pathLst>
          </a:custGeom>
          <a:noFill/>
          <a:ln w="38100">
            <a:solidFill>
              <a:srgbClr val="00B0F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56366" name="Freeform 14">
            <a:extLst>
              <a:ext uri="{FF2B5EF4-FFF2-40B4-BE49-F238E27FC236}">
                <a16:creationId xmlns:a16="http://schemas.microsoft.com/office/drawing/2014/main" id="{36E2047E-A6A3-415E-827C-D47FE5B85C77}"/>
              </a:ext>
            </a:extLst>
          </p:cNvPr>
          <p:cNvSpPr>
            <a:spLocks/>
          </p:cNvSpPr>
          <p:nvPr/>
        </p:nvSpPr>
        <p:spPr bwMode="auto">
          <a:xfrm>
            <a:off x="6781800" y="4038600"/>
            <a:ext cx="519113" cy="642938"/>
          </a:xfrm>
          <a:custGeom>
            <a:avLst/>
            <a:gdLst>
              <a:gd name="T0" fmla="*/ 2147483647 w 327"/>
              <a:gd name="T1" fmla="*/ 0 h 405"/>
              <a:gd name="T2" fmla="*/ 2147483647 w 327"/>
              <a:gd name="T3" fmla="*/ 2147483647 h 405"/>
              <a:gd name="T4" fmla="*/ 2147483647 w 327"/>
              <a:gd name="T5" fmla="*/ 2147483647 h 405"/>
              <a:gd name="T6" fmla="*/ 2147483647 w 327"/>
              <a:gd name="T7" fmla="*/ 2147483647 h 405"/>
              <a:gd name="T8" fmla="*/ 2147483647 w 327"/>
              <a:gd name="T9" fmla="*/ 2147483647 h 405"/>
              <a:gd name="T10" fmla="*/ 2147483647 w 327"/>
              <a:gd name="T11" fmla="*/ 2147483647 h 405"/>
              <a:gd name="T12" fmla="*/ 2147483647 w 327"/>
              <a:gd name="T13" fmla="*/ 2147483647 h 405"/>
              <a:gd name="T14" fmla="*/ 2147483647 w 327"/>
              <a:gd name="T15" fmla="*/ 2147483647 h 405"/>
              <a:gd name="T16" fmla="*/ 2147483647 w 327"/>
              <a:gd name="T17" fmla="*/ 2147483647 h 405"/>
              <a:gd name="T18" fmla="*/ 2147483647 w 327"/>
              <a:gd name="T19" fmla="*/ 2147483647 h 405"/>
              <a:gd name="T20" fmla="*/ 2147483647 w 327"/>
              <a:gd name="T21" fmla="*/ 2147483647 h 405"/>
              <a:gd name="T22" fmla="*/ 2147483647 w 327"/>
              <a:gd name="T23" fmla="*/ 2147483647 h 405"/>
              <a:gd name="T24" fmla="*/ 0 w 327"/>
              <a:gd name="T25" fmla="*/ 2147483647 h 4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7"/>
              <a:gd name="T40" fmla="*/ 0 h 405"/>
              <a:gd name="T41" fmla="*/ 327 w 327"/>
              <a:gd name="T42" fmla="*/ 405 h 4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7" h="405">
                <a:moveTo>
                  <a:pt x="327" y="0"/>
                </a:moveTo>
                <a:cubicBezTo>
                  <a:pt x="285" y="15"/>
                  <a:pt x="296" y="52"/>
                  <a:pt x="265" y="78"/>
                </a:cubicBezTo>
                <a:cubicBezTo>
                  <a:pt x="256" y="85"/>
                  <a:pt x="244" y="88"/>
                  <a:pt x="234" y="93"/>
                </a:cubicBezTo>
                <a:cubicBezTo>
                  <a:pt x="229" y="106"/>
                  <a:pt x="229" y="123"/>
                  <a:pt x="218" y="132"/>
                </a:cubicBezTo>
                <a:cubicBezTo>
                  <a:pt x="206" y="143"/>
                  <a:pt x="171" y="148"/>
                  <a:pt x="171" y="148"/>
                </a:cubicBezTo>
                <a:cubicBezTo>
                  <a:pt x="169" y="166"/>
                  <a:pt x="172" y="186"/>
                  <a:pt x="164" y="202"/>
                </a:cubicBezTo>
                <a:cubicBezTo>
                  <a:pt x="160" y="210"/>
                  <a:pt x="147" y="205"/>
                  <a:pt x="140" y="210"/>
                </a:cubicBezTo>
                <a:cubicBezTo>
                  <a:pt x="133" y="216"/>
                  <a:pt x="130" y="225"/>
                  <a:pt x="125" y="233"/>
                </a:cubicBezTo>
                <a:cubicBezTo>
                  <a:pt x="151" y="275"/>
                  <a:pt x="132" y="259"/>
                  <a:pt x="94" y="272"/>
                </a:cubicBezTo>
                <a:cubicBezTo>
                  <a:pt x="96" y="280"/>
                  <a:pt x="104" y="288"/>
                  <a:pt x="101" y="296"/>
                </a:cubicBezTo>
                <a:cubicBezTo>
                  <a:pt x="96" y="309"/>
                  <a:pt x="43" y="327"/>
                  <a:pt x="31" y="335"/>
                </a:cubicBezTo>
                <a:cubicBezTo>
                  <a:pt x="36" y="343"/>
                  <a:pt x="48" y="349"/>
                  <a:pt x="47" y="358"/>
                </a:cubicBezTo>
                <a:cubicBezTo>
                  <a:pt x="40" y="403"/>
                  <a:pt x="0" y="359"/>
                  <a:pt x="0" y="405"/>
                </a:cubicBezTo>
              </a:path>
            </a:pathLst>
          </a:custGeom>
          <a:noFill/>
          <a:ln w="38100">
            <a:solidFill>
              <a:srgbClr val="00B0F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2000"/>
                                  </p:stCondLst>
                                  <p:childTnLst>
                                    <p:set>
                                      <p:cBhvr>
                                        <p:cTn id="6" dur="1" fill="hold">
                                          <p:stCondLst>
                                            <p:cond delay="0"/>
                                          </p:stCondLst>
                                        </p:cTn>
                                        <p:tgtEl>
                                          <p:spTgt spid="356358"/>
                                        </p:tgtEl>
                                        <p:attrNameLst>
                                          <p:attrName>style.visibility</p:attrName>
                                        </p:attrNameLst>
                                      </p:cBhvr>
                                      <p:to>
                                        <p:strVal val="visible"/>
                                      </p:to>
                                    </p:set>
                                    <p:animEffect transition="in" filter="wipe(up)">
                                      <p:cBhvr>
                                        <p:cTn id="7" dur="1000"/>
                                        <p:tgtEl>
                                          <p:spTgt spid="356358"/>
                                        </p:tgtEl>
                                      </p:cBhvr>
                                    </p:animEffect>
                                  </p:childTnLst>
                                </p:cTn>
                              </p:par>
                              <p:par>
                                <p:cTn id="8" presetID="22" presetClass="entr" presetSubtype="1" fill="hold" nodeType="withEffect">
                                  <p:stCondLst>
                                    <p:cond delay="2000"/>
                                  </p:stCondLst>
                                  <p:childTnLst>
                                    <p:set>
                                      <p:cBhvr>
                                        <p:cTn id="9" dur="1" fill="hold">
                                          <p:stCondLst>
                                            <p:cond delay="0"/>
                                          </p:stCondLst>
                                        </p:cTn>
                                        <p:tgtEl>
                                          <p:spTgt spid="356359"/>
                                        </p:tgtEl>
                                        <p:attrNameLst>
                                          <p:attrName>style.visibility</p:attrName>
                                        </p:attrNameLst>
                                      </p:cBhvr>
                                      <p:to>
                                        <p:strVal val="visible"/>
                                      </p:to>
                                    </p:set>
                                    <p:animEffect transition="in" filter="wipe(up)">
                                      <p:cBhvr>
                                        <p:cTn id="10" dur="1000"/>
                                        <p:tgtEl>
                                          <p:spTgt spid="356359"/>
                                        </p:tgtEl>
                                      </p:cBhvr>
                                    </p:animEffect>
                                  </p:childTnLst>
                                </p:cTn>
                              </p:par>
                              <p:par>
                                <p:cTn id="11" presetID="22" presetClass="entr" presetSubtype="1" fill="hold" nodeType="withEffect">
                                  <p:stCondLst>
                                    <p:cond delay="2000"/>
                                  </p:stCondLst>
                                  <p:childTnLst>
                                    <p:set>
                                      <p:cBhvr>
                                        <p:cTn id="12" dur="1" fill="hold">
                                          <p:stCondLst>
                                            <p:cond delay="0"/>
                                          </p:stCondLst>
                                        </p:cTn>
                                        <p:tgtEl>
                                          <p:spTgt spid="356360"/>
                                        </p:tgtEl>
                                        <p:attrNameLst>
                                          <p:attrName>style.visibility</p:attrName>
                                        </p:attrNameLst>
                                      </p:cBhvr>
                                      <p:to>
                                        <p:strVal val="visible"/>
                                      </p:to>
                                    </p:set>
                                    <p:animEffect transition="in" filter="wipe(up)">
                                      <p:cBhvr>
                                        <p:cTn id="13" dur="1000"/>
                                        <p:tgtEl>
                                          <p:spTgt spid="356360"/>
                                        </p:tgtEl>
                                      </p:cBhvr>
                                    </p:animEffect>
                                  </p:childTnLst>
                                </p:cTn>
                              </p:par>
                              <p:par>
                                <p:cTn id="14" presetID="22" presetClass="entr" presetSubtype="1" fill="hold" nodeType="withEffect">
                                  <p:stCondLst>
                                    <p:cond delay="2000"/>
                                  </p:stCondLst>
                                  <p:childTnLst>
                                    <p:set>
                                      <p:cBhvr>
                                        <p:cTn id="15" dur="1" fill="hold">
                                          <p:stCondLst>
                                            <p:cond delay="0"/>
                                          </p:stCondLst>
                                        </p:cTn>
                                        <p:tgtEl>
                                          <p:spTgt spid="356361"/>
                                        </p:tgtEl>
                                        <p:attrNameLst>
                                          <p:attrName>style.visibility</p:attrName>
                                        </p:attrNameLst>
                                      </p:cBhvr>
                                      <p:to>
                                        <p:strVal val="visible"/>
                                      </p:to>
                                    </p:set>
                                    <p:animEffect transition="in" filter="wipe(up)">
                                      <p:cBhvr>
                                        <p:cTn id="16" dur="1000"/>
                                        <p:tgtEl>
                                          <p:spTgt spid="356361"/>
                                        </p:tgtEl>
                                      </p:cBhvr>
                                    </p:animEffect>
                                  </p:childTnLst>
                                </p:cTn>
                              </p:par>
                              <p:par>
                                <p:cTn id="17" presetID="22" presetClass="entr" presetSubtype="1" fill="hold" nodeType="withEffect">
                                  <p:stCondLst>
                                    <p:cond delay="2000"/>
                                  </p:stCondLst>
                                  <p:childTnLst>
                                    <p:set>
                                      <p:cBhvr>
                                        <p:cTn id="18" dur="1" fill="hold">
                                          <p:stCondLst>
                                            <p:cond delay="0"/>
                                          </p:stCondLst>
                                        </p:cTn>
                                        <p:tgtEl>
                                          <p:spTgt spid="356362"/>
                                        </p:tgtEl>
                                        <p:attrNameLst>
                                          <p:attrName>style.visibility</p:attrName>
                                        </p:attrNameLst>
                                      </p:cBhvr>
                                      <p:to>
                                        <p:strVal val="visible"/>
                                      </p:to>
                                    </p:set>
                                    <p:animEffect transition="in" filter="wipe(up)">
                                      <p:cBhvr>
                                        <p:cTn id="19" dur="1000"/>
                                        <p:tgtEl>
                                          <p:spTgt spid="356362"/>
                                        </p:tgtEl>
                                      </p:cBhvr>
                                    </p:animEffect>
                                  </p:childTnLst>
                                </p:cTn>
                              </p:par>
                              <p:par>
                                <p:cTn id="20" presetID="22" presetClass="entr" presetSubtype="1" fill="hold" nodeType="withEffect">
                                  <p:stCondLst>
                                    <p:cond delay="2000"/>
                                  </p:stCondLst>
                                  <p:childTnLst>
                                    <p:set>
                                      <p:cBhvr>
                                        <p:cTn id="21" dur="1" fill="hold">
                                          <p:stCondLst>
                                            <p:cond delay="0"/>
                                          </p:stCondLst>
                                        </p:cTn>
                                        <p:tgtEl>
                                          <p:spTgt spid="356363"/>
                                        </p:tgtEl>
                                        <p:attrNameLst>
                                          <p:attrName>style.visibility</p:attrName>
                                        </p:attrNameLst>
                                      </p:cBhvr>
                                      <p:to>
                                        <p:strVal val="visible"/>
                                      </p:to>
                                    </p:set>
                                    <p:animEffect transition="in" filter="wipe(up)">
                                      <p:cBhvr>
                                        <p:cTn id="22" dur="1000"/>
                                        <p:tgtEl>
                                          <p:spTgt spid="356363"/>
                                        </p:tgtEl>
                                      </p:cBhvr>
                                    </p:animEffect>
                                  </p:childTnLst>
                                </p:cTn>
                              </p:par>
                              <p:par>
                                <p:cTn id="23" presetID="22" presetClass="entr" presetSubtype="1" fill="hold" nodeType="withEffect">
                                  <p:stCondLst>
                                    <p:cond delay="2000"/>
                                  </p:stCondLst>
                                  <p:childTnLst>
                                    <p:set>
                                      <p:cBhvr>
                                        <p:cTn id="24" dur="1" fill="hold">
                                          <p:stCondLst>
                                            <p:cond delay="0"/>
                                          </p:stCondLst>
                                        </p:cTn>
                                        <p:tgtEl>
                                          <p:spTgt spid="356364"/>
                                        </p:tgtEl>
                                        <p:attrNameLst>
                                          <p:attrName>style.visibility</p:attrName>
                                        </p:attrNameLst>
                                      </p:cBhvr>
                                      <p:to>
                                        <p:strVal val="visible"/>
                                      </p:to>
                                    </p:set>
                                    <p:animEffect transition="in" filter="wipe(up)">
                                      <p:cBhvr>
                                        <p:cTn id="25" dur="1000"/>
                                        <p:tgtEl>
                                          <p:spTgt spid="356364"/>
                                        </p:tgtEl>
                                      </p:cBhvr>
                                    </p:animEffect>
                                  </p:childTnLst>
                                </p:cTn>
                              </p:par>
                              <p:par>
                                <p:cTn id="26" presetID="22" presetClass="entr" presetSubtype="1" fill="hold" nodeType="withEffect">
                                  <p:stCondLst>
                                    <p:cond delay="2000"/>
                                  </p:stCondLst>
                                  <p:childTnLst>
                                    <p:set>
                                      <p:cBhvr>
                                        <p:cTn id="27" dur="1" fill="hold">
                                          <p:stCondLst>
                                            <p:cond delay="0"/>
                                          </p:stCondLst>
                                        </p:cTn>
                                        <p:tgtEl>
                                          <p:spTgt spid="356365"/>
                                        </p:tgtEl>
                                        <p:attrNameLst>
                                          <p:attrName>style.visibility</p:attrName>
                                        </p:attrNameLst>
                                      </p:cBhvr>
                                      <p:to>
                                        <p:strVal val="visible"/>
                                      </p:to>
                                    </p:set>
                                    <p:animEffect transition="in" filter="wipe(up)">
                                      <p:cBhvr>
                                        <p:cTn id="28" dur="1000"/>
                                        <p:tgtEl>
                                          <p:spTgt spid="356365"/>
                                        </p:tgtEl>
                                      </p:cBhvr>
                                    </p:animEffect>
                                  </p:childTnLst>
                                </p:cTn>
                              </p:par>
                              <p:par>
                                <p:cTn id="29" presetID="22" presetClass="entr" presetSubtype="1" fill="hold" nodeType="withEffect">
                                  <p:stCondLst>
                                    <p:cond delay="2000"/>
                                  </p:stCondLst>
                                  <p:childTnLst>
                                    <p:set>
                                      <p:cBhvr>
                                        <p:cTn id="30" dur="1" fill="hold">
                                          <p:stCondLst>
                                            <p:cond delay="0"/>
                                          </p:stCondLst>
                                        </p:cTn>
                                        <p:tgtEl>
                                          <p:spTgt spid="356366"/>
                                        </p:tgtEl>
                                        <p:attrNameLst>
                                          <p:attrName>style.visibility</p:attrName>
                                        </p:attrNameLst>
                                      </p:cBhvr>
                                      <p:to>
                                        <p:strVal val="visible"/>
                                      </p:to>
                                    </p:set>
                                    <p:animEffect transition="in" filter="wipe(up)">
                                      <p:cBhvr>
                                        <p:cTn id="31" dur="1000"/>
                                        <p:tgtEl>
                                          <p:spTgt spid="356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9F0FCF6F-2FA4-4B9A-A319-FEE288F05012}"/>
              </a:ext>
            </a:extLst>
          </p:cNvPr>
          <p:cNvSpPr>
            <a:spLocks noGrp="1" noChangeArrowheads="1"/>
          </p:cNvSpPr>
          <p:nvPr>
            <p:ph type="title"/>
          </p:nvPr>
        </p:nvSpPr>
        <p:spPr>
          <a:xfrm>
            <a:off x="76200" y="787400"/>
            <a:ext cx="4637314" cy="1143000"/>
          </a:xfrm>
        </p:spPr>
        <p:txBody>
          <a:bodyPr>
            <a:normAutofit fontScale="90000"/>
          </a:bodyPr>
          <a:lstStyle/>
          <a:p>
            <a:pPr algn="l"/>
            <a:r>
              <a:rPr lang="en-US" altLang="en-US" sz="2800" dirty="0">
                <a:latin typeface="Arial" panose="020B0604020202020204" pitchFamily="34" charset="0"/>
                <a:cs typeface="Arial" panose="020B0604020202020204" pitchFamily="34" charset="0"/>
              </a:rPr>
              <a:t>Curvilinear Layout Requires Closely Following  the Landform/Hillside</a:t>
            </a:r>
          </a:p>
        </p:txBody>
      </p:sp>
      <p:pic>
        <p:nvPicPr>
          <p:cNvPr id="68611" name="Picture 3" descr="curvilinear 2">
            <a:extLst>
              <a:ext uri="{FF2B5EF4-FFF2-40B4-BE49-F238E27FC236}">
                <a16:creationId xmlns:a16="http://schemas.microsoft.com/office/drawing/2014/main" id="{9D43017F-AACB-4040-92F6-A6C34B6845B6}"/>
              </a:ext>
            </a:extLst>
          </p:cNvPr>
          <p:cNvPicPr>
            <a:picLocks noChangeAspect="1" noChangeArrowheads="1"/>
          </p:cNvPicPr>
          <p:nvPr/>
        </p:nvPicPr>
        <p:blipFill>
          <a:blip r:embed="rId2">
            <a:lum bright="6000" contrast="36000"/>
            <a:extLst>
              <a:ext uri="{28A0092B-C50C-407E-A947-70E740481C1C}">
                <a14:useLocalDpi xmlns:a14="http://schemas.microsoft.com/office/drawing/2010/main" val="0"/>
              </a:ext>
            </a:extLst>
          </a:blip>
          <a:srcRect/>
          <a:stretch>
            <a:fillRect/>
          </a:stretch>
        </p:blipFill>
        <p:spPr bwMode="auto">
          <a:xfrm>
            <a:off x="176213" y="2481943"/>
            <a:ext cx="4419600"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5" name="Freeform 5">
            <a:extLst>
              <a:ext uri="{FF2B5EF4-FFF2-40B4-BE49-F238E27FC236}">
                <a16:creationId xmlns:a16="http://schemas.microsoft.com/office/drawing/2014/main" id="{AEAD83CD-EF4A-4BBD-8D48-2C89E9087D1A}"/>
              </a:ext>
            </a:extLst>
          </p:cNvPr>
          <p:cNvSpPr>
            <a:spLocks/>
          </p:cNvSpPr>
          <p:nvPr/>
        </p:nvSpPr>
        <p:spPr bwMode="auto">
          <a:xfrm>
            <a:off x="219756" y="3052082"/>
            <a:ext cx="4014787" cy="1552575"/>
          </a:xfrm>
          <a:custGeom>
            <a:avLst/>
            <a:gdLst>
              <a:gd name="T0" fmla="*/ 2147483647 w 2530"/>
              <a:gd name="T1" fmla="*/ 2147483647 h 978"/>
              <a:gd name="T2" fmla="*/ 2147483647 w 2530"/>
              <a:gd name="T3" fmla="*/ 2147483647 h 978"/>
              <a:gd name="T4" fmla="*/ 2147483647 w 2530"/>
              <a:gd name="T5" fmla="*/ 2147483647 h 978"/>
              <a:gd name="T6" fmla="*/ 2147483647 w 2530"/>
              <a:gd name="T7" fmla="*/ 2147483647 h 978"/>
              <a:gd name="T8" fmla="*/ 2147483647 w 2530"/>
              <a:gd name="T9" fmla="*/ 2147483647 h 978"/>
              <a:gd name="T10" fmla="*/ 2147483647 w 2530"/>
              <a:gd name="T11" fmla="*/ 2147483647 h 978"/>
              <a:gd name="T12" fmla="*/ 2147483647 w 2530"/>
              <a:gd name="T13" fmla="*/ 2147483647 h 978"/>
              <a:gd name="T14" fmla="*/ 2147483647 w 2530"/>
              <a:gd name="T15" fmla="*/ 2147483647 h 978"/>
              <a:gd name="T16" fmla="*/ 2147483647 w 2530"/>
              <a:gd name="T17" fmla="*/ 2147483647 h 978"/>
              <a:gd name="T18" fmla="*/ 2147483647 w 2530"/>
              <a:gd name="T19" fmla="*/ 2147483647 h 978"/>
              <a:gd name="T20" fmla="*/ 2147483647 w 2530"/>
              <a:gd name="T21" fmla="*/ 2147483647 h 978"/>
              <a:gd name="T22" fmla="*/ 2147483647 w 2530"/>
              <a:gd name="T23" fmla="*/ 2147483647 h 978"/>
              <a:gd name="T24" fmla="*/ 2147483647 w 2530"/>
              <a:gd name="T25" fmla="*/ 2147483647 h 978"/>
              <a:gd name="T26" fmla="*/ 2147483647 w 2530"/>
              <a:gd name="T27" fmla="*/ 2147483647 h 978"/>
              <a:gd name="T28" fmla="*/ 2147483647 w 2530"/>
              <a:gd name="T29" fmla="*/ 2147483647 h 978"/>
              <a:gd name="T30" fmla="*/ 2147483647 w 2530"/>
              <a:gd name="T31" fmla="*/ 2147483647 h 978"/>
              <a:gd name="T32" fmla="*/ 2147483647 w 2530"/>
              <a:gd name="T33" fmla="*/ 2147483647 h 978"/>
              <a:gd name="T34" fmla="*/ 2147483647 w 2530"/>
              <a:gd name="T35" fmla="*/ 2147483647 h 978"/>
              <a:gd name="T36" fmla="*/ 2147483647 w 2530"/>
              <a:gd name="T37" fmla="*/ 2147483647 h 978"/>
              <a:gd name="T38" fmla="*/ 2147483647 w 2530"/>
              <a:gd name="T39" fmla="*/ 2147483647 h 978"/>
              <a:gd name="T40" fmla="*/ 2147483647 w 2530"/>
              <a:gd name="T41" fmla="*/ 2147483647 h 978"/>
              <a:gd name="T42" fmla="*/ 2147483647 w 2530"/>
              <a:gd name="T43" fmla="*/ 2147483647 h 978"/>
              <a:gd name="T44" fmla="*/ 2147483647 w 2530"/>
              <a:gd name="T45" fmla="*/ 2147483647 h 978"/>
              <a:gd name="T46" fmla="*/ 2147483647 w 2530"/>
              <a:gd name="T47" fmla="*/ 2147483647 h 978"/>
              <a:gd name="T48" fmla="*/ 2147483647 w 2530"/>
              <a:gd name="T49" fmla="*/ 2147483647 h 978"/>
              <a:gd name="T50" fmla="*/ 0 w 2530"/>
              <a:gd name="T51" fmla="*/ 2147483647 h 97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30"/>
              <a:gd name="T79" fmla="*/ 0 h 978"/>
              <a:gd name="T80" fmla="*/ 2530 w 2530"/>
              <a:gd name="T81" fmla="*/ 978 h 97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30" h="978">
                <a:moveTo>
                  <a:pt x="2484" y="13"/>
                </a:moveTo>
                <a:cubicBezTo>
                  <a:pt x="2405" y="39"/>
                  <a:pt x="2530" y="0"/>
                  <a:pt x="2320" y="28"/>
                </a:cubicBezTo>
                <a:cubicBezTo>
                  <a:pt x="2288" y="32"/>
                  <a:pt x="2258" y="44"/>
                  <a:pt x="2227" y="52"/>
                </a:cubicBezTo>
                <a:cubicBezTo>
                  <a:pt x="2219" y="54"/>
                  <a:pt x="2211" y="58"/>
                  <a:pt x="2203" y="60"/>
                </a:cubicBezTo>
                <a:cubicBezTo>
                  <a:pt x="2163" y="68"/>
                  <a:pt x="2126" y="70"/>
                  <a:pt x="2087" y="83"/>
                </a:cubicBezTo>
                <a:cubicBezTo>
                  <a:pt x="2074" y="121"/>
                  <a:pt x="2097" y="117"/>
                  <a:pt x="2125" y="145"/>
                </a:cubicBezTo>
                <a:cubicBezTo>
                  <a:pt x="2131" y="162"/>
                  <a:pt x="2149" y="174"/>
                  <a:pt x="2149" y="192"/>
                </a:cubicBezTo>
                <a:cubicBezTo>
                  <a:pt x="2149" y="245"/>
                  <a:pt x="2122" y="244"/>
                  <a:pt x="2087" y="262"/>
                </a:cubicBezTo>
                <a:cubicBezTo>
                  <a:pt x="2078" y="266"/>
                  <a:pt x="2073" y="277"/>
                  <a:pt x="2063" y="278"/>
                </a:cubicBezTo>
                <a:cubicBezTo>
                  <a:pt x="1962" y="285"/>
                  <a:pt x="1861" y="283"/>
                  <a:pt x="1760" y="285"/>
                </a:cubicBezTo>
                <a:cubicBezTo>
                  <a:pt x="1678" y="306"/>
                  <a:pt x="1603" y="324"/>
                  <a:pt x="1518" y="332"/>
                </a:cubicBezTo>
                <a:cubicBezTo>
                  <a:pt x="1477" y="343"/>
                  <a:pt x="1435" y="344"/>
                  <a:pt x="1394" y="355"/>
                </a:cubicBezTo>
                <a:cubicBezTo>
                  <a:pt x="1378" y="359"/>
                  <a:pt x="1347" y="371"/>
                  <a:pt x="1347" y="371"/>
                </a:cubicBezTo>
                <a:cubicBezTo>
                  <a:pt x="1333" y="385"/>
                  <a:pt x="1313" y="394"/>
                  <a:pt x="1300" y="410"/>
                </a:cubicBezTo>
                <a:cubicBezTo>
                  <a:pt x="1270" y="448"/>
                  <a:pt x="1322" y="423"/>
                  <a:pt x="1269" y="441"/>
                </a:cubicBezTo>
                <a:cubicBezTo>
                  <a:pt x="1234" y="495"/>
                  <a:pt x="1244" y="470"/>
                  <a:pt x="1230" y="511"/>
                </a:cubicBezTo>
                <a:cubicBezTo>
                  <a:pt x="1221" y="585"/>
                  <a:pt x="1223" y="562"/>
                  <a:pt x="1184" y="612"/>
                </a:cubicBezTo>
                <a:cubicBezTo>
                  <a:pt x="1172" y="627"/>
                  <a:pt x="1152" y="659"/>
                  <a:pt x="1152" y="659"/>
                </a:cubicBezTo>
                <a:cubicBezTo>
                  <a:pt x="1138" y="703"/>
                  <a:pt x="1132" y="755"/>
                  <a:pt x="1090" y="783"/>
                </a:cubicBezTo>
                <a:cubicBezTo>
                  <a:pt x="1046" y="812"/>
                  <a:pt x="959" y="808"/>
                  <a:pt x="911" y="815"/>
                </a:cubicBezTo>
                <a:cubicBezTo>
                  <a:pt x="846" y="825"/>
                  <a:pt x="782" y="838"/>
                  <a:pt x="717" y="846"/>
                </a:cubicBezTo>
                <a:cubicBezTo>
                  <a:pt x="654" y="867"/>
                  <a:pt x="712" y="850"/>
                  <a:pt x="576" y="861"/>
                </a:cubicBezTo>
                <a:cubicBezTo>
                  <a:pt x="487" y="868"/>
                  <a:pt x="402" y="880"/>
                  <a:pt x="312" y="885"/>
                </a:cubicBezTo>
                <a:cubicBezTo>
                  <a:pt x="232" y="903"/>
                  <a:pt x="349" y="878"/>
                  <a:pt x="218" y="900"/>
                </a:cubicBezTo>
                <a:cubicBezTo>
                  <a:pt x="170" y="908"/>
                  <a:pt x="117" y="931"/>
                  <a:pt x="71" y="947"/>
                </a:cubicBezTo>
                <a:cubicBezTo>
                  <a:pt x="55" y="953"/>
                  <a:pt x="0" y="958"/>
                  <a:pt x="0" y="978"/>
                </a:cubicBezTo>
              </a:path>
            </a:pathLst>
          </a:custGeom>
          <a:noFill/>
          <a:ln w="254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sz="1600">
              <a:latin typeface="Arial" panose="020B0604020202020204" pitchFamily="34" charset="0"/>
              <a:cs typeface="Arial" panose="020B0604020202020204" pitchFamily="34" charset="0"/>
            </a:endParaRPr>
          </a:p>
        </p:txBody>
      </p:sp>
      <p:pic>
        <p:nvPicPr>
          <p:cNvPr id="68613" name="Picture 11" descr="DSCN0453">
            <a:extLst>
              <a:ext uri="{FF2B5EF4-FFF2-40B4-BE49-F238E27FC236}">
                <a16:creationId xmlns:a16="http://schemas.microsoft.com/office/drawing/2014/main" id="{5231C3C9-4F75-43C3-B306-705FBE1195CA}"/>
              </a:ext>
            </a:extLst>
          </p:cNvPr>
          <p:cNvPicPr>
            <a:picLocks noChangeAspect="1" noChangeArrowheads="1"/>
          </p:cNvPicPr>
          <p:nvPr/>
        </p:nvPicPr>
        <p:blipFill>
          <a:blip r:embed="rId3">
            <a:lum bright="-6000" contrast="30000"/>
            <a:extLst>
              <a:ext uri="{28A0092B-C50C-407E-A947-70E740481C1C}">
                <a14:useLocalDpi xmlns:a14="http://schemas.microsoft.com/office/drawing/2010/main" val="0"/>
              </a:ext>
            </a:extLst>
          </a:blip>
          <a:srcRect/>
          <a:stretch>
            <a:fillRect/>
          </a:stretch>
        </p:blipFill>
        <p:spPr bwMode="auto">
          <a:xfrm>
            <a:off x="4974772" y="1088571"/>
            <a:ext cx="3614057" cy="4818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74" name="Freeform 14">
            <a:extLst>
              <a:ext uri="{FF2B5EF4-FFF2-40B4-BE49-F238E27FC236}">
                <a16:creationId xmlns:a16="http://schemas.microsoft.com/office/drawing/2014/main" id="{E96F454D-2586-4DCA-ADC5-A5BA597DED0A}"/>
              </a:ext>
            </a:extLst>
          </p:cNvPr>
          <p:cNvSpPr>
            <a:spLocks/>
          </p:cNvSpPr>
          <p:nvPr/>
        </p:nvSpPr>
        <p:spPr bwMode="auto">
          <a:xfrm>
            <a:off x="6455229" y="3320143"/>
            <a:ext cx="1568903" cy="2460171"/>
          </a:xfrm>
          <a:custGeom>
            <a:avLst/>
            <a:gdLst>
              <a:gd name="T0" fmla="*/ 2147483647 w 1253"/>
              <a:gd name="T1" fmla="*/ 2147483647 h 1783"/>
              <a:gd name="T2" fmla="*/ 2147483647 w 1253"/>
              <a:gd name="T3" fmla="*/ 2147483647 h 1783"/>
              <a:gd name="T4" fmla="*/ 2147483647 w 1253"/>
              <a:gd name="T5" fmla="*/ 2147483647 h 1783"/>
              <a:gd name="T6" fmla="*/ 2147483647 w 1253"/>
              <a:gd name="T7" fmla="*/ 2147483647 h 1783"/>
              <a:gd name="T8" fmla="*/ 2147483647 w 1253"/>
              <a:gd name="T9" fmla="*/ 2147483647 h 1783"/>
              <a:gd name="T10" fmla="*/ 2147483647 w 1253"/>
              <a:gd name="T11" fmla="*/ 2147483647 h 1783"/>
              <a:gd name="T12" fmla="*/ 2147483647 w 1253"/>
              <a:gd name="T13" fmla="*/ 2147483647 h 1783"/>
              <a:gd name="T14" fmla="*/ 2147483647 w 1253"/>
              <a:gd name="T15" fmla="*/ 2147483647 h 1783"/>
              <a:gd name="T16" fmla="*/ 2147483647 w 1253"/>
              <a:gd name="T17" fmla="*/ 2147483647 h 1783"/>
              <a:gd name="T18" fmla="*/ 2147483647 w 1253"/>
              <a:gd name="T19" fmla="*/ 2147483647 h 1783"/>
              <a:gd name="T20" fmla="*/ 2147483647 w 1253"/>
              <a:gd name="T21" fmla="*/ 2147483647 h 1783"/>
              <a:gd name="T22" fmla="*/ 2147483647 w 1253"/>
              <a:gd name="T23" fmla="*/ 2147483647 h 1783"/>
              <a:gd name="T24" fmla="*/ 2147483647 w 1253"/>
              <a:gd name="T25" fmla="*/ 2147483647 h 1783"/>
              <a:gd name="T26" fmla="*/ 2147483647 w 1253"/>
              <a:gd name="T27" fmla="*/ 2147483647 h 1783"/>
              <a:gd name="T28" fmla="*/ 2147483647 w 1253"/>
              <a:gd name="T29" fmla="*/ 2147483647 h 1783"/>
              <a:gd name="T30" fmla="*/ 2147483647 w 1253"/>
              <a:gd name="T31" fmla="*/ 2147483647 h 1783"/>
              <a:gd name="T32" fmla="*/ 2147483647 w 1253"/>
              <a:gd name="T33" fmla="*/ 2147483647 h 1783"/>
              <a:gd name="T34" fmla="*/ 2147483647 w 1253"/>
              <a:gd name="T35" fmla="*/ 2147483647 h 1783"/>
              <a:gd name="T36" fmla="*/ 2147483647 w 1253"/>
              <a:gd name="T37" fmla="*/ 2147483647 h 1783"/>
              <a:gd name="T38" fmla="*/ 2147483647 w 1253"/>
              <a:gd name="T39" fmla="*/ 2147483647 h 1783"/>
              <a:gd name="T40" fmla="*/ 2147483647 w 1253"/>
              <a:gd name="T41" fmla="*/ 2147483647 h 1783"/>
              <a:gd name="T42" fmla="*/ 2147483647 w 1253"/>
              <a:gd name="T43" fmla="*/ 2147483647 h 1783"/>
              <a:gd name="T44" fmla="*/ 2147483647 w 1253"/>
              <a:gd name="T45" fmla="*/ 2147483647 h 1783"/>
              <a:gd name="T46" fmla="*/ 2147483647 w 1253"/>
              <a:gd name="T47" fmla="*/ 2147483647 h 1783"/>
              <a:gd name="T48" fmla="*/ 2147483647 w 1253"/>
              <a:gd name="T49" fmla="*/ 2147483647 h 1783"/>
              <a:gd name="T50" fmla="*/ 2147483647 w 1253"/>
              <a:gd name="T51" fmla="*/ 2147483647 h 1783"/>
              <a:gd name="T52" fmla="*/ 2147483647 w 1253"/>
              <a:gd name="T53" fmla="*/ 2147483647 h 1783"/>
              <a:gd name="T54" fmla="*/ 2147483647 w 1253"/>
              <a:gd name="T55" fmla="*/ 2147483647 h 1783"/>
              <a:gd name="T56" fmla="*/ 2147483647 w 1253"/>
              <a:gd name="T57" fmla="*/ 2147483647 h 1783"/>
              <a:gd name="T58" fmla="*/ 2147483647 w 1253"/>
              <a:gd name="T59" fmla="*/ 2147483647 h 1783"/>
              <a:gd name="T60" fmla="*/ 2147483647 w 1253"/>
              <a:gd name="T61" fmla="*/ 2147483647 h 1783"/>
              <a:gd name="T62" fmla="*/ 2147483647 w 1253"/>
              <a:gd name="T63" fmla="*/ 2147483647 h 1783"/>
              <a:gd name="T64" fmla="*/ 2147483647 w 1253"/>
              <a:gd name="T65" fmla="*/ 2147483647 h 1783"/>
              <a:gd name="T66" fmla="*/ 2147483647 w 1253"/>
              <a:gd name="T67" fmla="*/ 0 h 178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53"/>
              <a:gd name="T103" fmla="*/ 0 h 1783"/>
              <a:gd name="T104" fmla="*/ 1253 w 1253"/>
              <a:gd name="T105" fmla="*/ 1783 h 178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53" h="1783">
                <a:moveTo>
                  <a:pt x="239" y="1783"/>
                </a:moveTo>
                <a:cubicBezTo>
                  <a:pt x="278" y="1770"/>
                  <a:pt x="316" y="1758"/>
                  <a:pt x="355" y="1746"/>
                </a:cubicBezTo>
                <a:cubicBezTo>
                  <a:pt x="367" y="1742"/>
                  <a:pt x="380" y="1738"/>
                  <a:pt x="392" y="1734"/>
                </a:cubicBezTo>
                <a:cubicBezTo>
                  <a:pt x="398" y="1732"/>
                  <a:pt x="410" y="1728"/>
                  <a:pt x="410" y="1728"/>
                </a:cubicBezTo>
                <a:cubicBezTo>
                  <a:pt x="450" y="1688"/>
                  <a:pt x="533" y="1675"/>
                  <a:pt x="588" y="1666"/>
                </a:cubicBezTo>
                <a:cubicBezTo>
                  <a:pt x="610" y="1659"/>
                  <a:pt x="655" y="1648"/>
                  <a:pt x="655" y="1648"/>
                </a:cubicBezTo>
                <a:cubicBezTo>
                  <a:pt x="674" y="1631"/>
                  <a:pt x="699" y="1625"/>
                  <a:pt x="723" y="1617"/>
                </a:cubicBezTo>
                <a:cubicBezTo>
                  <a:pt x="742" y="1589"/>
                  <a:pt x="780" y="1574"/>
                  <a:pt x="809" y="1556"/>
                </a:cubicBezTo>
                <a:cubicBezTo>
                  <a:pt x="821" y="1548"/>
                  <a:pt x="856" y="1513"/>
                  <a:pt x="870" y="1501"/>
                </a:cubicBezTo>
                <a:cubicBezTo>
                  <a:pt x="909" y="1468"/>
                  <a:pt x="865" y="1495"/>
                  <a:pt x="913" y="1446"/>
                </a:cubicBezTo>
                <a:cubicBezTo>
                  <a:pt x="927" y="1431"/>
                  <a:pt x="945" y="1420"/>
                  <a:pt x="956" y="1403"/>
                </a:cubicBezTo>
                <a:cubicBezTo>
                  <a:pt x="982" y="1363"/>
                  <a:pt x="1009" y="1321"/>
                  <a:pt x="1041" y="1286"/>
                </a:cubicBezTo>
                <a:cubicBezTo>
                  <a:pt x="1060" y="1237"/>
                  <a:pt x="1127" y="1162"/>
                  <a:pt x="1170" y="1133"/>
                </a:cubicBezTo>
                <a:cubicBezTo>
                  <a:pt x="1213" y="1069"/>
                  <a:pt x="1154" y="1153"/>
                  <a:pt x="1195" y="1103"/>
                </a:cubicBezTo>
                <a:cubicBezTo>
                  <a:pt x="1211" y="1083"/>
                  <a:pt x="1213" y="1066"/>
                  <a:pt x="1231" y="1047"/>
                </a:cubicBezTo>
                <a:cubicBezTo>
                  <a:pt x="1248" y="1004"/>
                  <a:pt x="1253" y="936"/>
                  <a:pt x="1201" y="919"/>
                </a:cubicBezTo>
                <a:cubicBezTo>
                  <a:pt x="1157" y="889"/>
                  <a:pt x="1070" y="874"/>
                  <a:pt x="1017" y="864"/>
                </a:cubicBezTo>
                <a:cubicBezTo>
                  <a:pt x="975" y="848"/>
                  <a:pt x="926" y="848"/>
                  <a:pt x="882" y="833"/>
                </a:cubicBezTo>
                <a:cubicBezTo>
                  <a:pt x="721" y="780"/>
                  <a:pt x="561" y="731"/>
                  <a:pt x="392" y="710"/>
                </a:cubicBezTo>
                <a:cubicBezTo>
                  <a:pt x="276" y="671"/>
                  <a:pt x="130" y="664"/>
                  <a:pt x="43" y="569"/>
                </a:cubicBezTo>
                <a:cubicBezTo>
                  <a:pt x="36" y="548"/>
                  <a:pt x="25" y="541"/>
                  <a:pt x="18" y="520"/>
                </a:cubicBezTo>
                <a:cubicBezTo>
                  <a:pt x="25" y="485"/>
                  <a:pt x="25" y="465"/>
                  <a:pt x="61" y="453"/>
                </a:cubicBezTo>
                <a:cubicBezTo>
                  <a:pt x="96" y="418"/>
                  <a:pt x="142" y="406"/>
                  <a:pt x="190" y="398"/>
                </a:cubicBezTo>
                <a:cubicBezTo>
                  <a:pt x="268" y="372"/>
                  <a:pt x="446" y="381"/>
                  <a:pt x="496" y="379"/>
                </a:cubicBezTo>
                <a:cubicBezTo>
                  <a:pt x="502" y="377"/>
                  <a:pt x="512" y="379"/>
                  <a:pt x="514" y="373"/>
                </a:cubicBezTo>
                <a:cubicBezTo>
                  <a:pt x="522" y="353"/>
                  <a:pt x="497" y="327"/>
                  <a:pt x="484" y="318"/>
                </a:cubicBezTo>
                <a:cubicBezTo>
                  <a:pt x="476" y="293"/>
                  <a:pt x="460" y="277"/>
                  <a:pt x="435" y="269"/>
                </a:cubicBezTo>
                <a:cubicBezTo>
                  <a:pt x="413" y="236"/>
                  <a:pt x="368" y="226"/>
                  <a:pt x="331" y="214"/>
                </a:cubicBezTo>
                <a:cubicBezTo>
                  <a:pt x="244" y="186"/>
                  <a:pt x="139" y="160"/>
                  <a:pt x="49" y="147"/>
                </a:cubicBezTo>
                <a:cubicBezTo>
                  <a:pt x="37" y="143"/>
                  <a:pt x="24" y="138"/>
                  <a:pt x="12" y="134"/>
                </a:cubicBezTo>
                <a:cubicBezTo>
                  <a:pt x="0" y="130"/>
                  <a:pt x="15" y="107"/>
                  <a:pt x="24" y="98"/>
                </a:cubicBezTo>
                <a:cubicBezTo>
                  <a:pt x="41" y="81"/>
                  <a:pt x="31" y="87"/>
                  <a:pt x="55" y="79"/>
                </a:cubicBezTo>
                <a:cubicBezTo>
                  <a:pt x="86" y="33"/>
                  <a:pt x="116" y="24"/>
                  <a:pt x="171" y="18"/>
                </a:cubicBezTo>
                <a:cubicBezTo>
                  <a:pt x="207" y="6"/>
                  <a:pt x="221" y="0"/>
                  <a:pt x="257" y="0"/>
                </a:cubicBezTo>
              </a:path>
            </a:pathLst>
          </a:custGeom>
          <a:noFill/>
          <a:ln w="3492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sz="16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2000"/>
                                  </p:stCondLst>
                                  <p:childTnLst>
                                    <p:set>
                                      <p:cBhvr>
                                        <p:cTn id="6" dur="1" fill="hold">
                                          <p:stCondLst>
                                            <p:cond delay="0"/>
                                          </p:stCondLst>
                                        </p:cTn>
                                        <p:tgtEl>
                                          <p:spTgt spid="271365"/>
                                        </p:tgtEl>
                                        <p:attrNameLst>
                                          <p:attrName>style.visibility</p:attrName>
                                        </p:attrNameLst>
                                      </p:cBhvr>
                                      <p:to>
                                        <p:strVal val="visible"/>
                                      </p:to>
                                    </p:set>
                                    <p:animEffect transition="in" filter="wipe(left)">
                                      <p:cBhvr>
                                        <p:cTn id="7" dur="2000"/>
                                        <p:tgtEl>
                                          <p:spTgt spid="271365"/>
                                        </p:tgtEl>
                                      </p:cBhvr>
                                    </p:animEffect>
                                  </p:childTnLst>
                                </p:cTn>
                              </p:par>
                            </p:childTnLst>
                          </p:cTn>
                        </p:par>
                        <p:par>
                          <p:cTn id="8" fill="hold" nodeType="afterGroup">
                            <p:stCondLst>
                              <p:cond delay="4000"/>
                            </p:stCondLst>
                            <p:childTnLst>
                              <p:par>
                                <p:cTn id="9" presetID="22" presetClass="entr" presetSubtype="4" fill="hold" nodeType="afterEffect">
                                  <p:stCondLst>
                                    <p:cond delay="0"/>
                                  </p:stCondLst>
                                  <p:childTnLst>
                                    <p:set>
                                      <p:cBhvr>
                                        <p:cTn id="10" dur="1" fill="hold">
                                          <p:stCondLst>
                                            <p:cond delay="0"/>
                                          </p:stCondLst>
                                        </p:cTn>
                                        <p:tgtEl>
                                          <p:spTgt spid="271374"/>
                                        </p:tgtEl>
                                        <p:attrNameLst>
                                          <p:attrName>style.visibility</p:attrName>
                                        </p:attrNameLst>
                                      </p:cBhvr>
                                      <p:to>
                                        <p:strVal val="visible"/>
                                      </p:to>
                                    </p:set>
                                    <p:animEffect transition="in" filter="wipe(down)">
                                      <p:cBhvr>
                                        <p:cTn id="11" dur="2000"/>
                                        <p:tgtEl>
                                          <p:spTgt spid="271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83BBB-A6FE-4007-89B8-356B4ACE9C14}"/>
              </a:ext>
            </a:extLst>
          </p:cNvPr>
          <p:cNvSpPr>
            <a:spLocks noGrp="1"/>
          </p:cNvSpPr>
          <p:nvPr>
            <p:ph type="ctrTitle"/>
          </p:nvPr>
        </p:nvSpPr>
        <p:spPr>
          <a:xfrm>
            <a:off x="685800" y="4726287"/>
            <a:ext cx="7772400" cy="1644504"/>
          </a:xfrm>
        </p:spPr>
        <p:txBody>
          <a:bodyPr anchor="t">
            <a:normAutofit/>
          </a:bodyPr>
          <a:lstStyle/>
          <a:p>
            <a:r>
              <a:rPr lang="en-US" sz="5800" dirty="0">
                <a:latin typeface="Arial" panose="020B0604020202020204" pitchFamily="34" charset="0"/>
                <a:cs typeface="Arial" panose="020B0604020202020204" pitchFamily="34" charset="0"/>
              </a:rPr>
              <a:t>Why are we here tonight?</a:t>
            </a:r>
          </a:p>
        </p:txBody>
      </p:sp>
      <p:pic>
        <p:nvPicPr>
          <p:cNvPr id="5" name="Content Placeholder 4" descr="A group of people in a forest&#10;&#10;Description automatically generated">
            <a:extLst>
              <a:ext uri="{FF2B5EF4-FFF2-40B4-BE49-F238E27FC236}">
                <a16:creationId xmlns:a16="http://schemas.microsoft.com/office/drawing/2014/main" id="{8EE8F4F2-928F-46C7-8246-FD0F47CC3BE6}"/>
              </a:ext>
            </a:extLst>
          </p:cNvPr>
          <p:cNvPicPr>
            <a:picLocks noGrp="1" noChangeAspect="1"/>
          </p:cNvPicPr>
          <p:nvPr>
            <p:ph type="pic" sz="quarter" idx="13"/>
          </p:nvPr>
        </p:nvPicPr>
        <p:blipFill rotWithShape="1">
          <a:blip r:embed="rId3"/>
          <a:srcRect t="1" b="36016"/>
          <a:stretch/>
        </p:blipFill>
        <p:spPr>
          <a:xfrm>
            <a:off x="20" y="758825"/>
            <a:ext cx="9143980" cy="390531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09472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26">
            <a:extLst>
              <a:ext uri="{FF2B5EF4-FFF2-40B4-BE49-F238E27FC236}">
                <a16:creationId xmlns:a16="http://schemas.microsoft.com/office/drawing/2014/main" id="{65F03C41-DBAC-40E9-87A5-AF9AA9F961D0}"/>
              </a:ext>
            </a:extLst>
          </p:cNvPr>
          <p:cNvSpPr>
            <a:spLocks noGrp="1" noChangeArrowheads="1"/>
          </p:cNvSpPr>
          <p:nvPr>
            <p:ph type="title"/>
          </p:nvPr>
        </p:nvSpPr>
        <p:spPr>
          <a:xfrm>
            <a:off x="119743" y="832480"/>
            <a:ext cx="9024257" cy="1143000"/>
          </a:xfrm>
        </p:spPr>
        <p:txBody>
          <a:bodyPr>
            <a:noAutofit/>
          </a:bodyPr>
          <a:lstStyle/>
          <a:p>
            <a:pPr algn="l"/>
            <a:r>
              <a:rPr lang="en-US" altLang="en-US" sz="2800" dirty="0">
                <a:latin typeface="Roboto" panose="02000000000000000000" pitchFamily="2" charset="0"/>
                <a:ea typeface="Roboto" panose="02000000000000000000" pitchFamily="2" charset="0"/>
                <a:cs typeface="Roboto" panose="02000000000000000000" pitchFamily="2" charset="0"/>
              </a:rPr>
              <a:t>Vegetation and wildlife communities below are affected by changing the amount of water they receive</a:t>
            </a:r>
          </a:p>
        </p:txBody>
      </p:sp>
      <p:pic>
        <p:nvPicPr>
          <p:cNvPr id="73731" name="Picture 1027" descr="Trail contour 2">
            <a:extLst>
              <a:ext uri="{FF2B5EF4-FFF2-40B4-BE49-F238E27FC236}">
                <a16:creationId xmlns:a16="http://schemas.microsoft.com/office/drawing/2014/main" id="{EA672586-DB96-445E-98FA-F02DF7A97B18}"/>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740229" y="1975480"/>
            <a:ext cx="7434745" cy="4440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Freeform 1028">
            <a:extLst>
              <a:ext uri="{FF2B5EF4-FFF2-40B4-BE49-F238E27FC236}">
                <a16:creationId xmlns:a16="http://schemas.microsoft.com/office/drawing/2014/main" id="{779A8048-8539-4D23-8419-731910417E3F}"/>
              </a:ext>
            </a:extLst>
          </p:cNvPr>
          <p:cNvSpPr>
            <a:spLocks/>
          </p:cNvSpPr>
          <p:nvPr/>
        </p:nvSpPr>
        <p:spPr bwMode="auto">
          <a:xfrm>
            <a:off x="1504172" y="3778924"/>
            <a:ext cx="3038035" cy="571423"/>
          </a:xfrm>
          <a:custGeom>
            <a:avLst/>
            <a:gdLst>
              <a:gd name="T0" fmla="*/ 0 w 2094"/>
              <a:gd name="T1" fmla="*/ 0 h 415"/>
              <a:gd name="T2" fmla="*/ 2147483647 w 2094"/>
              <a:gd name="T3" fmla="*/ 2147483647 h 415"/>
              <a:gd name="T4" fmla="*/ 2147483647 w 2094"/>
              <a:gd name="T5" fmla="*/ 2147483647 h 415"/>
              <a:gd name="T6" fmla="*/ 2147483647 w 2094"/>
              <a:gd name="T7" fmla="*/ 2147483647 h 415"/>
              <a:gd name="T8" fmla="*/ 2147483647 w 2094"/>
              <a:gd name="T9" fmla="*/ 2147483647 h 415"/>
              <a:gd name="T10" fmla="*/ 2147483647 w 2094"/>
              <a:gd name="T11" fmla="*/ 2147483647 h 415"/>
              <a:gd name="T12" fmla="*/ 2147483647 w 2094"/>
              <a:gd name="T13" fmla="*/ 2147483647 h 415"/>
              <a:gd name="T14" fmla="*/ 2147483647 w 2094"/>
              <a:gd name="T15" fmla="*/ 2147483647 h 415"/>
              <a:gd name="T16" fmla="*/ 2147483647 w 2094"/>
              <a:gd name="T17" fmla="*/ 2147483647 h 415"/>
              <a:gd name="T18" fmla="*/ 2147483647 w 2094"/>
              <a:gd name="T19" fmla="*/ 2147483647 h 415"/>
              <a:gd name="T20" fmla="*/ 2147483647 w 2094"/>
              <a:gd name="T21" fmla="*/ 2147483647 h 415"/>
              <a:gd name="T22" fmla="*/ 2147483647 w 2094"/>
              <a:gd name="T23" fmla="*/ 2147483647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94"/>
              <a:gd name="T37" fmla="*/ 0 h 415"/>
              <a:gd name="T38" fmla="*/ 2094 w 2094"/>
              <a:gd name="T39" fmla="*/ 415 h 4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94" h="415">
                <a:moveTo>
                  <a:pt x="0" y="0"/>
                </a:moveTo>
                <a:cubicBezTo>
                  <a:pt x="78" y="27"/>
                  <a:pt x="160" y="43"/>
                  <a:pt x="242" y="55"/>
                </a:cubicBezTo>
                <a:cubicBezTo>
                  <a:pt x="344" y="90"/>
                  <a:pt x="427" y="82"/>
                  <a:pt x="545" y="86"/>
                </a:cubicBezTo>
                <a:cubicBezTo>
                  <a:pt x="672" y="108"/>
                  <a:pt x="761" y="112"/>
                  <a:pt x="903" y="117"/>
                </a:cubicBezTo>
                <a:cubicBezTo>
                  <a:pt x="960" y="127"/>
                  <a:pt x="1017" y="138"/>
                  <a:pt x="1074" y="148"/>
                </a:cubicBezTo>
                <a:cubicBezTo>
                  <a:pt x="1093" y="204"/>
                  <a:pt x="1076" y="186"/>
                  <a:pt x="1113" y="210"/>
                </a:cubicBezTo>
                <a:cubicBezTo>
                  <a:pt x="1128" y="256"/>
                  <a:pt x="1172" y="259"/>
                  <a:pt x="1215" y="273"/>
                </a:cubicBezTo>
                <a:cubicBezTo>
                  <a:pt x="1245" y="283"/>
                  <a:pt x="1274" y="308"/>
                  <a:pt x="1308" y="312"/>
                </a:cubicBezTo>
                <a:cubicBezTo>
                  <a:pt x="1388" y="321"/>
                  <a:pt x="1349" y="316"/>
                  <a:pt x="1425" y="327"/>
                </a:cubicBezTo>
                <a:cubicBezTo>
                  <a:pt x="1526" y="362"/>
                  <a:pt x="1627" y="368"/>
                  <a:pt x="1736" y="374"/>
                </a:cubicBezTo>
                <a:cubicBezTo>
                  <a:pt x="1847" y="390"/>
                  <a:pt x="1895" y="392"/>
                  <a:pt x="2032" y="397"/>
                </a:cubicBezTo>
                <a:cubicBezTo>
                  <a:pt x="2084" y="415"/>
                  <a:pt x="2062" y="413"/>
                  <a:pt x="2094" y="413"/>
                </a:cubicBezTo>
              </a:path>
            </a:pathLst>
          </a:custGeom>
          <a:noFill/>
          <a:ln w="254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73733" name="Freeform 1029">
            <a:extLst>
              <a:ext uri="{FF2B5EF4-FFF2-40B4-BE49-F238E27FC236}">
                <a16:creationId xmlns:a16="http://schemas.microsoft.com/office/drawing/2014/main" id="{CC5A3421-258F-426C-87BE-C36FDAF3E1C0}"/>
              </a:ext>
            </a:extLst>
          </p:cNvPr>
          <p:cNvSpPr>
            <a:spLocks/>
          </p:cNvSpPr>
          <p:nvPr/>
        </p:nvSpPr>
        <p:spPr bwMode="auto">
          <a:xfrm>
            <a:off x="5081929" y="4283711"/>
            <a:ext cx="2088999" cy="180020"/>
          </a:xfrm>
          <a:custGeom>
            <a:avLst/>
            <a:gdLst>
              <a:gd name="T0" fmla="*/ 0 w 1525"/>
              <a:gd name="T1" fmla="*/ 2147483647 h 148"/>
              <a:gd name="T2" fmla="*/ 2147483647 w 1525"/>
              <a:gd name="T3" fmla="*/ 2147483647 h 148"/>
              <a:gd name="T4" fmla="*/ 2147483647 w 1525"/>
              <a:gd name="T5" fmla="*/ 2147483647 h 148"/>
              <a:gd name="T6" fmla="*/ 2147483647 w 1525"/>
              <a:gd name="T7" fmla="*/ 2147483647 h 148"/>
              <a:gd name="T8" fmla="*/ 2147483647 w 1525"/>
              <a:gd name="T9" fmla="*/ 2147483647 h 148"/>
              <a:gd name="T10" fmla="*/ 2147483647 w 1525"/>
              <a:gd name="T11" fmla="*/ 2147483647 h 148"/>
              <a:gd name="T12" fmla="*/ 2147483647 w 1525"/>
              <a:gd name="T13" fmla="*/ 2147483647 h 148"/>
              <a:gd name="T14" fmla="*/ 2147483647 w 1525"/>
              <a:gd name="T15" fmla="*/ 0 h 148"/>
              <a:gd name="T16" fmla="*/ 0 60000 65536"/>
              <a:gd name="T17" fmla="*/ 0 60000 65536"/>
              <a:gd name="T18" fmla="*/ 0 60000 65536"/>
              <a:gd name="T19" fmla="*/ 0 60000 65536"/>
              <a:gd name="T20" fmla="*/ 0 60000 65536"/>
              <a:gd name="T21" fmla="*/ 0 60000 65536"/>
              <a:gd name="T22" fmla="*/ 0 60000 65536"/>
              <a:gd name="T23" fmla="*/ 0 60000 65536"/>
              <a:gd name="T24" fmla="*/ 0 w 1525"/>
              <a:gd name="T25" fmla="*/ 0 h 148"/>
              <a:gd name="T26" fmla="*/ 1525 w 1525"/>
              <a:gd name="T27" fmla="*/ 148 h 1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25" h="148">
                <a:moveTo>
                  <a:pt x="0" y="109"/>
                </a:moveTo>
                <a:cubicBezTo>
                  <a:pt x="81" y="137"/>
                  <a:pt x="164" y="142"/>
                  <a:pt x="249" y="148"/>
                </a:cubicBezTo>
                <a:cubicBezTo>
                  <a:pt x="285" y="145"/>
                  <a:pt x="322" y="144"/>
                  <a:pt x="358" y="140"/>
                </a:cubicBezTo>
                <a:cubicBezTo>
                  <a:pt x="401" y="135"/>
                  <a:pt x="438" y="113"/>
                  <a:pt x="482" y="109"/>
                </a:cubicBezTo>
                <a:cubicBezTo>
                  <a:pt x="529" y="105"/>
                  <a:pt x="575" y="104"/>
                  <a:pt x="622" y="102"/>
                </a:cubicBezTo>
                <a:cubicBezTo>
                  <a:pt x="760" y="66"/>
                  <a:pt x="1001" y="73"/>
                  <a:pt x="1120" y="70"/>
                </a:cubicBezTo>
                <a:cubicBezTo>
                  <a:pt x="1226" y="47"/>
                  <a:pt x="1333" y="32"/>
                  <a:pt x="1440" y="16"/>
                </a:cubicBezTo>
                <a:cubicBezTo>
                  <a:pt x="1470" y="6"/>
                  <a:pt x="1493" y="0"/>
                  <a:pt x="1525" y="0"/>
                </a:cubicBezTo>
              </a:path>
            </a:pathLst>
          </a:custGeom>
          <a:noFill/>
          <a:ln w="254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49510" name="Freeform 1030">
            <a:extLst>
              <a:ext uri="{FF2B5EF4-FFF2-40B4-BE49-F238E27FC236}">
                <a16:creationId xmlns:a16="http://schemas.microsoft.com/office/drawing/2014/main" id="{CD8D85E3-886A-4146-B658-E170DB155009}"/>
              </a:ext>
            </a:extLst>
          </p:cNvPr>
          <p:cNvSpPr>
            <a:spLocks/>
          </p:cNvSpPr>
          <p:nvPr/>
        </p:nvSpPr>
        <p:spPr bwMode="auto">
          <a:xfrm>
            <a:off x="4490450" y="4286130"/>
            <a:ext cx="2600325" cy="798513"/>
          </a:xfrm>
          <a:custGeom>
            <a:avLst/>
            <a:gdLst>
              <a:gd name="T0" fmla="*/ 2147483647 w 1638"/>
              <a:gd name="T1" fmla="*/ 0 h 503"/>
              <a:gd name="T2" fmla="*/ 2147483647 w 1638"/>
              <a:gd name="T3" fmla="*/ 2147483647 h 503"/>
              <a:gd name="T4" fmla="*/ 2147483647 w 1638"/>
              <a:gd name="T5" fmla="*/ 2147483647 h 503"/>
              <a:gd name="T6" fmla="*/ 2147483647 w 1638"/>
              <a:gd name="T7" fmla="*/ 2147483647 h 503"/>
              <a:gd name="T8" fmla="*/ 2147483647 w 1638"/>
              <a:gd name="T9" fmla="*/ 2147483647 h 503"/>
              <a:gd name="T10" fmla="*/ 2147483647 w 1638"/>
              <a:gd name="T11" fmla="*/ 2147483647 h 503"/>
              <a:gd name="T12" fmla="*/ 2147483647 w 1638"/>
              <a:gd name="T13" fmla="*/ 2147483647 h 503"/>
              <a:gd name="T14" fmla="*/ 2147483647 w 1638"/>
              <a:gd name="T15" fmla="*/ 2147483647 h 503"/>
              <a:gd name="T16" fmla="*/ 2147483647 w 1638"/>
              <a:gd name="T17" fmla="*/ 2147483647 h 503"/>
              <a:gd name="T18" fmla="*/ 2147483647 w 1638"/>
              <a:gd name="T19" fmla="*/ 2147483647 h 503"/>
              <a:gd name="T20" fmla="*/ 2147483647 w 1638"/>
              <a:gd name="T21" fmla="*/ 2147483647 h 503"/>
              <a:gd name="T22" fmla="*/ 2147483647 w 1638"/>
              <a:gd name="T23" fmla="*/ 2147483647 h 503"/>
              <a:gd name="T24" fmla="*/ 2147483647 w 1638"/>
              <a:gd name="T25" fmla="*/ 2147483647 h 503"/>
              <a:gd name="T26" fmla="*/ 2147483647 w 1638"/>
              <a:gd name="T27" fmla="*/ 2147483647 h 5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38"/>
              <a:gd name="T43" fmla="*/ 0 h 503"/>
              <a:gd name="T44" fmla="*/ 1638 w 1638"/>
              <a:gd name="T45" fmla="*/ 503 h 50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38" h="503">
                <a:moveTo>
                  <a:pt x="1638" y="0"/>
                </a:moveTo>
                <a:cubicBezTo>
                  <a:pt x="1580" y="12"/>
                  <a:pt x="1523" y="21"/>
                  <a:pt x="1466" y="39"/>
                </a:cubicBezTo>
                <a:cubicBezTo>
                  <a:pt x="1412" y="56"/>
                  <a:pt x="1352" y="44"/>
                  <a:pt x="1295" y="47"/>
                </a:cubicBezTo>
                <a:cubicBezTo>
                  <a:pt x="1109" y="75"/>
                  <a:pt x="915" y="74"/>
                  <a:pt x="727" y="86"/>
                </a:cubicBezTo>
                <a:cubicBezTo>
                  <a:pt x="667" y="96"/>
                  <a:pt x="609" y="103"/>
                  <a:pt x="548" y="109"/>
                </a:cubicBezTo>
                <a:cubicBezTo>
                  <a:pt x="478" y="133"/>
                  <a:pt x="466" y="133"/>
                  <a:pt x="384" y="140"/>
                </a:cubicBezTo>
                <a:cubicBezTo>
                  <a:pt x="341" y="155"/>
                  <a:pt x="314" y="196"/>
                  <a:pt x="268" y="210"/>
                </a:cubicBezTo>
                <a:cubicBezTo>
                  <a:pt x="242" y="227"/>
                  <a:pt x="231" y="248"/>
                  <a:pt x="205" y="265"/>
                </a:cubicBezTo>
                <a:cubicBezTo>
                  <a:pt x="188" y="320"/>
                  <a:pt x="213" y="257"/>
                  <a:pt x="174" y="304"/>
                </a:cubicBezTo>
                <a:cubicBezTo>
                  <a:pt x="169" y="310"/>
                  <a:pt x="171" y="321"/>
                  <a:pt x="166" y="327"/>
                </a:cubicBezTo>
                <a:cubicBezTo>
                  <a:pt x="158" y="337"/>
                  <a:pt x="145" y="342"/>
                  <a:pt x="135" y="350"/>
                </a:cubicBezTo>
                <a:cubicBezTo>
                  <a:pt x="131" y="357"/>
                  <a:pt x="110" y="391"/>
                  <a:pt x="104" y="397"/>
                </a:cubicBezTo>
                <a:cubicBezTo>
                  <a:pt x="49" y="452"/>
                  <a:pt x="114" y="368"/>
                  <a:pt x="57" y="436"/>
                </a:cubicBezTo>
                <a:cubicBezTo>
                  <a:pt x="0" y="503"/>
                  <a:pt x="80" y="421"/>
                  <a:pt x="26" y="475"/>
                </a:cubicBezTo>
              </a:path>
            </a:pathLst>
          </a:custGeom>
          <a:noFill/>
          <a:ln w="44450">
            <a:solidFill>
              <a:srgbClr val="00B0F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49511" name="Oval 1031">
            <a:extLst>
              <a:ext uri="{FF2B5EF4-FFF2-40B4-BE49-F238E27FC236}">
                <a16:creationId xmlns:a16="http://schemas.microsoft.com/office/drawing/2014/main" id="{67D60BB3-285E-4248-B091-CD76A297D559}"/>
              </a:ext>
            </a:extLst>
          </p:cNvPr>
          <p:cNvSpPr>
            <a:spLocks noChangeArrowheads="1"/>
          </p:cNvSpPr>
          <p:nvPr/>
        </p:nvSpPr>
        <p:spPr bwMode="auto">
          <a:xfrm>
            <a:off x="3885612" y="5095755"/>
            <a:ext cx="1066800" cy="838200"/>
          </a:xfrm>
          <a:prstGeom prst="ellipse">
            <a:avLst/>
          </a:prstGeom>
          <a:solidFill>
            <a:srgbClr val="66FF66">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149512" name="Oval 1032">
            <a:extLst>
              <a:ext uri="{FF2B5EF4-FFF2-40B4-BE49-F238E27FC236}">
                <a16:creationId xmlns:a16="http://schemas.microsoft.com/office/drawing/2014/main" id="{AAB761F8-DF4C-4E82-BF79-542EC5F544BE}"/>
              </a:ext>
            </a:extLst>
          </p:cNvPr>
          <p:cNvSpPr>
            <a:spLocks noChangeArrowheads="1"/>
          </p:cNvSpPr>
          <p:nvPr/>
        </p:nvSpPr>
        <p:spPr bwMode="auto">
          <a:xfrm>
            <a:off x="5562012" y="4409955"/>
            <a:ext cx="1295400" cy="838200"/>
          </a:xfrm>
          <a:prstGeom prst="ellipse">
            <a:avLst/>
          </a:prstGeom>
          <a:solidFill>
            <a:srgbClr val="FFFF85">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149514" name="Freeform 1034">
            <a:extLst>
              <a:ext uri="{FF2B5EF4-FFF2-40B4-BE49-F238E27FC236}">
                <a16:creationId xmlns:a16="http://schemas.microsoft.com/office/drawing/2014/main" id="{45B66035-0824-41B4-9ADA-648EBCDC4AA7}"/>
              </a:ext>
            </a:extLst>
          </p:cNvPr>
          <p:cNvSpPr>
            <a:spLocks/>
          </p:cNvSpPr>
          <p:nvPr/>
        </p:nvSpPr>
        <p:spPr bwMode="auto">
          <a:xfrm>
            <a:off x="6449425" y="3219330"/>
            <a:ext cx="984250" cy="1030288"/>
          </a:xfrm>
          <a:custGeom>
            <a:avLst/>
            <a:gdLst>
              <a:gd name="T0" fmla="*/ 2147483647 w 621"/>
              <a:gd name="T1" fmla="*/ 0 h 649"/>
              <a:gd name="T2" fmla="*/ 2147483647 w 621"/>
              <a:gd name="T3" fmla="*/ 2147483647 h 649"/>
              <a:gd name="T4" fmla="*/ 2147483647 w 621"/>
              <a:gd name="T5" fmla="*/ 2147483647 h 649"/>
              <a:gd name="T6" fmla="*/ 2147483647 w 621"/>
              <a:gd name="T7" fmla="*/ 2147483647 h 649"/>
              <a:gd name="T8" fmla="*/ 2147483647 w 621"/>
              <a:gd name="T9" fmla="*/ 2147483647 h 649"/>
              <a:gd name="T10" fmla="*/ 2147483647 w 621"/>
              <a:gd name="T11" fmla="*/ 2147483647 h 649"/>
              <a:gd name="T12" fmla="*/ 0 w 621"/>
              <a:gd name="T13" fmla="*/ 2147483647 h 649"/>
              <a:gd name="T14" fmla="*/ 0 60000 65536"/>
              <a:gd name="T15" fmla="*/ 0 60000 65536"/>
              <a:gd name="T16" fmla="*/ 0 60000 65536"/>
              <a:gd name="T17" fmla="*/ 0 60000 65536"/>
              <a:gd name="T18" fmla="*/ 0 60000 65536"/>
              <a:gd name="T19" fmla="*/ 0 60000 65536"/>
              <a:gd name="T20" fmla="*/ 0 60000 65536"/>
              <a:gd name="T21" fmla="*/ 0 w 621"/>
              <a:gd name="T22" fmla="*/ 0 h 649"/>
              <a:gd name="T23" fmla="*/ 621 w 621"/>
              <a:gd name="T24" fmla="*/ 649 h 6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1" h="649">
                <a:moveTo>
                  <a:pt x="621" y="0"/>
                </a:moveTo>
                <a:cubicBezTo>
                  <a:pt x="565" y="19"/>
                  <a:pt x="522" y="54"/>
                  <a:pt x="466" y="73"/>
                </a:cubicBezTo>
                <a:cubicBezTo>
                  <a:pt x="433" y="108"/>
                  <a:pt x="382" y="119"/>
                  <a:pt x="347" y="156"/>
                </a:cubicBezTo>
                <a:cubicBezTo>
                  <a:pt x="323" y="228"/>
                  <a:pt x="291" y="285"/>
                  <a:pt x="237" y="339"/>
                </a:cubicBezTo>
                <a:cubicBezTo>
                  <a:pt x="216" y="401"/>
                  <a:pt x="170" y="422"/>
                  <a:pt x="128" y="467"/>
                </a:cubicBezTo>
                <a:cubicBezTo>
                  <a:pt x="118" y="498"/>
                  <a:pt x="104" y="508"/>
                  <a:pt x="82" y="531"/>
                </a:cubicBezTo>
                <a:cubicBezTo>
                  <a:pt x="67" y="576"/>
                  <a:pt x="33" y="616"/>
                  <a:pt x="0" y="649"/>
                </a:cubicBezTo>
              </a:path>
            </a:pathLst>
          </a:custGeom>
          <a:noFill/>
          <a:ln w="31750">
            <a:solidFill>
              <a:srgbClr val="00B0F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49515" name="Freeform 1035">
            <a:extLst>
              <a:ext uri="{FF2B5EF4-FFF2-40B4-BE49-F238E27FC236}">
                <a16:creationId xmlns:a16="http://schemas.microsoft.com/office/drawing/2014/main" id="{39915AB3-590F-4B80-8B08-A63547F05758}"/>
              </a:ext>
            </a:extLst>
          </p:cNvPr>
          <p:cNvSpPr>
            <a:spLocks/>
          </p:cNvSpPr>
          <p:nvPr/>
        </p:nvSpPr>
        <p:spPr bwMode="auto">
          <a:xfrm>
            <a:off x="5866812" y="3278068"/>
            <a:ext cx="855663" cy="1001712"/>
          </a:xfrm>
          <a:custGeom>
            <a:avLst/>
            <a:gdLst>
              <a:gd name="T0" fmla="*/ 2147483647 w 539"/>
              <a:gd name="T1" fmla="*/ 0 h 631"/>
              <a:gd name="T2" fmla="*/ 2147483647 w 539"/>
              <a:gd name="T3" fmla="*/ 2147483647 h 631"/>
              <a:gd name="T4" fmla="*/ 2147483647 w 539"/>
              <a:gd name="T5" fmla="*/ 2147483647 h 631"/>
              <a:gd name="T6" fmla="*/ 2147483647 w 539"/>
              <a:gd name="T7" fmla="*/ 2147483647 h 631"/>
              <a:gd name="T8" fmla="*/ 2147483647 w 539"/>
              <a:gd name="T9" fmla="*/ 2147483647 h 631"/>
              <a:gd name="T10" fmla="*/ 2147483647 w 539"/>
              <a:gd name="T11" fmla="*/ 2147483647 h 631"/>
              <a:gd name="T12" fmla="*/ 2147483647 w 539"/>
              <a:gd name="T13" fmla="*/ 2147483647 h 631"/>
              <a:gd name="T14" fmla="*/ 2147483647 w 539"/>
              <a:gd name="T15" fmla="*/ 2147483647 h 631"/>
              <a:gd name="T16" fmla="*/ 2147483647 w 539"/>
              <a:gd name="T17" fmla="*/ 2147483647 h 631"/>
              <a:gd name="T18" fmla="*/ 0 w 539"/>
              <a:gd name="T19" fmla="*/ 2147483647 h 6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9"/>
              <a:gd name="T31" fmla="*/ 0 h 631"/>
              <a:gd name="T32" fmla="*/ 539 w 539"/>
              <a:gd name="T33" fmla="*/ 631 h 6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9" h="631">
                <a:moveTo>
                  <a:pt x="539" y="0"/>
                </a:moveTo>
                <a:cubicBezTo>
                  <a:pt x="521" y="12"/>
                  <a:pt x="505" y="29"/>
                  <a:pt x="485" y="36"/>
                </a:cubicBezTo>
                <a:cubicBezTo>
                  <a:pt x="476" y="39"/>
                  <a:pt x="466" y="42"/>
                  <a:pt x="457" y="46"/>
                </a:cubicBezTo>
                <a:cubicBezTo>
                  <a:pt x="428" y="61"/>
                  <a:pt x="416" y="80"/>
                  <a:pt x="384" y="91"/>
                </a:cubicBezTo>
                <a:cubicBezTo>
                  <a:pt x="372" y="104"/>
                  <a:pt x="355" y="112"/>
                  <a:pt x="347" y="128"/>
                </a:cubicBezTo>
                <a:cubicBezTo>
                  <a:pt x="316" y="190"/>
                  <a:pt x="334" y="239"/>
                  <a:pt x="256" y="265"/>
                </a:cubicBezTo>
                <a:cubicBezTo>
                  <a:pt x="242" y="307"/>
                  <a:pt x="188" y="362"/>
                  <a:pt x="155" y="393"/>
                </a:cubicBezTo>
                <a:cubicBezTo>
                  <a:pt x="134" y="458"/>
                  <a:pt x="148" y="432"/>
                  <a:pt x="119" y="475"/>
                </a:cubicBezTo>
                <a:cubicBezTo>
                  <a:pt x="102" y="528"/>
                  <a:pt x="43" y="553"/>
                  <a:pt x="9" y="603"/>
                </a:cubicBezTo>
                <a:cubicBezTo>
                  <a:pt x="6" y="612"/>
                  <a:pt x="0" y="631"/>
                  <a:pt x="0" y="631"/>
                </a:cubicBezTo>
              </a:path>
            </a:pathLst>
          </a:custGeom>
          <a:noFill/>
          <a:ln w="31750">
            <a:solidFill>
              <a:srgbClr val="00B0F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49516" name="Freeform 1036">
            <a:extLst>
              <a:ext uri="{FF2B5EF4-FFF2-40B4-BE49-F238E27FC236}">
                <a16:creationId xmlns:a16="http://schemas.microsoft.com/office/drawing/2014/main" id="{80A587B4-E11D-4A5D-8E39-3C7723168CFC}"/>
              </a:ext>
            </a:extLst>
          </p:cNvPr>
          <p:cNvSpPr>
            <a:spLocks/>
          </p:cNvSpPr>
          <p:nvPr/>
        </p:nvSpPr>
        <p:spPr bwMode="auto">
          <a:xfrm>
            <a:off x="5257212" y="3640018"/>
            <a:ext cx="582613" cy="755650"/>
          </a:xfrm>
          <a:custGeom>
            <a:avLst/>
            <a:gdLst>
              <a:gd name="T0" fmla="*/ 2147483647 w 366"/>
              <a:gd name="T1" fmla="*/ 0 h 476"/>
              <a:gd name="T2" fmla="*/ 2147483647 w 366"/>
              <a:gd name="T3" fmla="*/ 2147483647 h 476"/>
              <a:gd name="T4" fmla="*/ 2147483647 w 366"/>
              <a:gd name="T5" fmla="*/ 2147483647 h 476"/>
              <a:gd name="T6" fmla="*/ 2147483647 w 366"/>
              <a:gd name="T7" fmla="*/ 2147483647 h 476"/>
              <a:gd name="T8" fmla="*/ 2147483647 w 366"/>
              <a:gd name="T9" fmla="*/ 2147483647 h 476"/>
              <a:gd name="T10" fmla="*/ 2147483647 w 366"/>
              <a:gd name="T11" fmla="*/ 2147483647 h 476"/>
              <a:gd name="T12" fmla="*/ 2147483647 w 366"/>
              <a:gd name="T13" fmla="*/ 2147483647 h 476"/>
              <a:gd name="T14" fmla="*/ 2147483647 w 366"/>
              <a:gd name="T15" fmla="*/ 2147483647 h 476"/>
              <a:gd name="T16" fmla="*/ 2147483647 w 366"/>
              <a:gd name="T17" fmla="*/ 2147483647 h 476"/>
              <a:gd name="T18" fmla="*/ 0 w 366"/>
              <a:gd name="T19" fmla="*/ 2147483647 h 4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6"/>
              <a:gd name="T31" fmla="*/ 0 h 476"/>
              <a:gd name="T32" fmla="*/ 366 w 366"/>
              <a:gd name="T33" fmla="*/ 476 h 4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6" h="476">
                <a:moveTo>
                  <a:pt x="366" y="0"/>
                </a:moveTo>
                <a:cubicBezTo>
                  <a:pt x="363" y="15"/>
                  <a:pt x="363" y="32"/>
                  <a:pt x="357" y="46"/>
                </a:cubicBezTo>
                <a:cubicBezTo>
                  <a:pt x="350" y="62"/>
                  <a:pt x="331" y="69"/>
                  <a:pt x="320" y="83"/>
                </a:cubicBezTo>
                <a:cubicBezTo>
                  <a:pt x="306" y="101"/>
                  <a:pt x="287" y="136"/>
                  <a:pt x="265" y="147"/>
                </a:cubicBezTo>
                <a:cubicBezTo>
                  <a:pt x="248" y="156"/>
                  <a:pt x="210" y="165"/>
                  <a:pt x="210" y="165"/>
                </a:cubicBezTo>
                <a:cubicBezTo>
                  <a:pt x="201" y="171"/>
                  <a:pt x="188" y="174"/>
                  <a:pt x="183" y="183"/>
                </a:cubicBezTo>
                <a:cubicBezTo>
                  <a:pt x="175" y="197"/>
                  <a:pt x="178" y="214"/>
                  <a:pt x="174" y="229"/>
                </a:cubicBezTo>
                <a:cubicBezTo>
                  <a:pt x="159" y="282"/>
                  <a:pt x="128" y="348"/>
                  <a:pt x="73" y="366"/>
                </a:cubicBezTo>
                <a:cubicBezTo>
                  <a:pt x="52" y="432"/>
                  <a:pt x="71" y="411"/>
                  <a:pt x="27" y="439"/>
                </a:cubicBezTo>
                <a:cubicBezTo>
                  <a:pt x="16" y="473"/>
                  <a:pt x="27" y="463"/>
                  <a:pt x="0" y="476"/>
                </a:cubicBezTo>
              </a:path>
            </a:pathLst>
          </a:custGeom>
          <a:noFill/>
          <a:ln w="31750">
            <a:solidFill>
              <a:srgbClr val="00B0F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2000"/>
                                  </p:stCondLst>
                                  <p:childTnLst>
                                    <p:set>
                                      <p:cBhvr>
                                        <p:cTn id="6" dur="1" fill="hold">
                                          <p:stCondLst>
                                            <p:cond delay="0"/>
                                          </p:stCondLst>
                                        </p:cTn>
                                        <p:tgtEl>
                                          <p:spTgt spid="149514"/>
                                        </p:tgtEl>
                                        <p:attrNameLst>
                                          <p:attrName>style.visibility</p:attrName>
                                        </p:attrNameLst>
                                      </p:cBhvr>
                                      <p:to>
                                        <p:strVal val="visible"/>
                                      </p:to>
                                    </p:set>
                                    <p:animEffect transition="in" filter="wipe(up)">
                                      <p:cBhvr>
                                        <p:cTn id="7" dur="1000"/>
                                        <p:tgtEl>
                                          <p:spTgt spid="149514"/>
                                        </p:tgtEl>
                                      </p:cBhvr>
                                    </p:animEffect>
                                  </p:childTnLst>
                                </p:cTn>
                              </p:par>
                              <p:par>
                                <p:cTn id="8" presetID="22" presetClass="entr" presetSubtype="1" fill="hold" nodeType="withEffect">
                                  <p:stCondLst>
                                    <p:cond delay="2000"/>
                                  </p:stCondLst>
                                  <p:childTnLst>
                                    <p:set>
                                      <p:cBhvr>
                                        <p:cTn id="9" dur="1" fill="hold">
                                          <p:stCondLst>
                                            <p:cond delay="0"/>
                                          </p:stCondLst>
                                        </p:cTn>
                                        <p:tgtEl>
                                          <p:spTgt spid="149515"/>
                                        </p:tgtEl>
                                        <p:attrNameLst>
                                          <p:attrName>style.visibility</p:attrName>
                                        </p:attrNameLst>
                                      </p:cBhvr>
                                      <p:to>
                                        <p:strVal val="visible"/>
                                      </p:to>
                                    </p:set>
                                    <p:animEffect transition="in" filter="wipe(up)">
                                      <p:cBhvr>
                                        <p:cTn id="10" dur="1000"/>
                                        <p:tgtEl>
                                          <p:spTgt spid="149515"/>
                                        </p:tgtEl>
                                      </p:cBhvr>
                                    </p:animEffect>
                                  </p:childTnLst>
                                </p:cTn>
                              </p:par>
                              <p:par>
                                <p:cTn id="11" presetID="22" presetClass="entr" presetSubtype="1" fill="hold" nodeType="withEffect">
                                  <p:stCondLst>
                                    <p:cond delay="2000"/>
                                  </p:stCondLst>
                                  <p:childTnLst>
                                    <p:set>
                                      <p:cBhvr>
                                        <p:cTn id="12" dur="1" fill="hold">
                                          <p:stCondLst>
                                            <p:cond delay="0"/>
                                          </p:stCondLst>
                                        </p:cTn>
                                        <p:tgtEl>
                                          <p:spTgt spid="149516"/>
                                        </p:tgtEl>
                                        <p:attrNameLst>
                                          <p:attrName>style.visibility</p:attrName>
                                        </p:attrNameLst>
                                      </p:cBhvr>
                                      <p:to>
                                        <p:strVal val="visible"/>
                                      </p:to>
                                    </p:set>
                                    <p:animEffect transition="in" filter="wipe(up)">
                                      <p:cBhvr>
                                        <p:cTn id="13" dur="1000"/>
                                        <p:tgtEl>
                                          <p:spTgt spid="149516"/>
                                        </p:tgtEl>
                                      </p:cBhvr>
                                    </p:animEffect>
                                  </p:childTnLst>
                                </p:cTn>
                              </p:par>
                            </p:childTnLst>
                          </p:cTn>
                        </p:par>
                        <p:par>
                          <p:cTn id="14" fill="hold" nodeType="afterGroup">
                            <p:stCondLst>
                              <p:cond delay="3000"/>
                            </p:stCondLst>
                            <p:childTnLst>
                              <p:par>
                                <p:cTn id="15" presetID="22" presetClass="entr" presetSubtype="1" fill="hold" nodeType="afterEffect">
                                  <p:stCondLst>
                                    <p:cond delay="2000"/>
                                  </p:stCondLst>
                                  <p:childTnLst>
                                    <p:set>
                                      <p:cBhvr>
                                        <p:cTn id="16" dur="1" fill="hold">
                                          <p:stCondLst>
                                            <p:cond delay="0"/>
                                          </p:stCondLst>
                                        </p:cTn>
                                        <p:tgtEl>
                                          <p:spTgt spid="149510"/>
                                        </p:tgtEl>
                                        <p:attrNameLst>
                                          <p:attrName>style.visibility</p:attrName>
                                        </p:attrNameLst>
                                      </p:cBhvr>
                                      <p:to>
                                        <p:strVal val="visible"/>
                                      </p:to>
                                    </p:set>
                                    <p:animEffect transition="in" filter="wipe(up)">
                                      <p:cBhvr>
                                        <p:cTn id="17" dur="1000"/>
                                        <p:tgtEl>
                                          <p:spTgt spid="149510"/>
                                        </p:tgtEl>
                                      </p:cBhvr>
                                    </p:animEffect>
                                  </p:childTnLst>
                                </p:cTn>
                              </p:par>
                            </p:childTnLst>
                          </p:cTn>
                        </p:par>
                        <p:par>
                          <p:cTn id="18" fill="hold" nodeType="afterGroup">
                            <p:stCondLst>
                              <p:cond delay="6000"/>
                            </p:stCondLst>
                            <p:childTnLst>
                              <p:par>
                                <p:cTn id="19" presetID="23" presetClass="entr" presetSubtype="528" fill="hold" grpId="0" nodeType="afterEffect">
                                  <p:stCondLst>
                                    <p:cond delay="1000"/>
                                  </p:stCondLst>
                                  <p:childTnLst>
                                    <p:set>
                                      <p:cBhvr>
                                        <p:cTn id="20" dur="1" fill="hold">
                                          <p:stCondLst>
                                            <p:cond delay="0"/>
                                          </p:stCondLst>
                                        </p:cTn>
                                        <p:tgtEl>
                                          <p:spTgt spid="149511"/>
                                        </p:tgtEl>
                                        <p:attrNameLst>
                                          <p:attrName>style.visibility</p:attrName>
                                        </p:attrNameLst>
                                      </p:cBhvr>
                                      <p:to>
                                        <p:strVal val="visible"/>
                                      </p:to>
                                    </p:set>
                                    <p:anim calcmode="lin" valueType="num">
                                      <p:cBhvr>
                                        <p:cTn id="21" dur="500" fill="hold"/>
                                        <p:tgtEl>
                                          <p:spTgt spid="149511"/>
                                        </p:tgtEl>
                                        <p:attrNameLst>
                                          <p:attrName>ppt_w</p:attrName>
                                        </p:attrNameLst>
                                      </p:cBhvr>
                                      <p:tavLst>
                                        <p:tav tm="0">
                                          <p:val>
                                            <p:fltVal val="0"/>
                                          </p:val>
                                        </p:tav>
                                        <p:tav tm="100000">
                                          <p:val>
                                            <p:strVal val="#ppt_w"/>
                                          </p:val>
                                        </p:tav>
                                      </p:tavLst>
                                    </p:anim>
                                    <p:anim calcmode="lin" valueType="num">
                                      <p:cBhvr>
                                        <p:cTn id="22" dur="500" fill="hold"/>
                                        <p:tgtEl>
                                          <p:spTgt spid="149511"/>
                                        </p:tgtEl>
                                        <p:attrNameLst>
                                          <p:attrName>ppt_h</p:attrName>
                                        </p:attrNameLst>
                                      </p:cBhvr>
                                      <p:tavLst>
                                        <p:tav tm="0">
                                          <p:val>
                                            <p:fltVal val="0"/>
                                          </p:val>
                                        </p:tav>
                                        <p:tav tm="100000">
                                          <p:val>
                                            <p:strVal val="#ppt_h"/>
                                          </p:val>
                                        </p:tav>
                                      </p:tavLst>
                                    </p:anim>
                                    <p:anim calcmode="lin" valueType="num">
                                      <p:cBhvr>
                                        <p:cTn id="23" dur="500" fill="hold"/>
                                        <p:tgtEl>
                                          <p:spTgt spid="149511"/>
                                        </p:tgtEl>
                                        <p:attrNameLst>
                                          <p:attrName>ppt_x</p:attrName>
                                        </p:attrNameLst>
                                      </p:cBhvr>
                                      <p:tavLst>
                                        <p:tav tm="0">
                                          <p:val>
                                            <p:fltVal val="0.5"/>
                                          </p:val>
                                        </p:tav>
                                        <p:tav tm="100000">
                                          <p:val>
                                            <p:strVal val="#ppt_x"/>
                                          </p:val>
                                        </p:tav>
                                      </p:tavLst>
                                    </p:anim>
                                    <p:anim calcmode="lin" valueType="num">
                                      <p:cBhvr>
                                        <p:cTn id="24" dur="500" fill="hold"/>
                                        <p:tgtEl>
                                          <p:spTgt spid="14951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7500"/>
                            </p:stCondLst>
                            <p:childTnLst>
                              <p:par>
                                <p:cTn id="26" presetID="23" presetClass="entr" presetSubtype="528" fill="hold" grpId="0" nodeType="afterEffect">
                                  <p:stCondLst>
                                    <p:cond delay="1000"/>
                                  </p:stCondLst>
                                  <p:childTnLst>
                                    <p:set>
                                      <p:cBhvr>
                                        <p:cTn id="27" dur="1" fill="hold">
                                          <p:stCondLst>
                                            <p:cond delay="0"/>
                                          </p:stCondLst>
                                        </p:cTn>
                                        <p:tgtEl>
                                          <p:spTgt spid="149512"/>
                                        </p:tgtEl>
                                        <p:attrNameLst>
                                          <p:attrName>style.visibility</p:attrName>
                                        </p:attrNameLst>
                                      </p:cBhvr>
                                      <p:to>
                                        <p:strVal val="visible"/>
                                      </p:to>
                                    </p:set>
                                    <p:anim calcmode="lin" valueType="num">
                                      <p:cBhvr>
                                        <p:cTn id="28" dur="500" fill="hold"/>
                                        <p:tgtEl>
                                          <p:spTgt spid="149512"/>
                                        </p:tgtEl>
                                        <p:attrNameLst>
                                          <p:attrName>ppt_w</p:attrName>
                                        </p:attrNameLst>
                                      </p:cBhvr>
                                      <p:tavLst>
                                        <p:tav tm="0">
                                          <p:val>
                                            <p:fltVal val="0"/>
                                          </p:val>
                                        </p:tav>
                                        <p:tav tm="100000">
                                          <p:val>
                                            <p:strVal val="#ppt_w"/>
                                          </p:val>
                                        </p:tav>
                                      </p:tavLst>
                                    </p:anim>
                                    <p:anim calcmode="lin" valueType="num">
                                      <p:cBhvr>
                                        <p:cTn id="29" dur="500" fill="hold"/>
                                        <p:tgtEl>
                                          <p:spTgt spid="149512"/>
                                        </p:tgtEl>
                                        <p:attrNameLst>
                                          <p:attrName>ppt_h</p:attrName>
                                        </p:attrNameLst>
                                      </p:cBhvr>
                                      <p:tavLst>
                                        <p:tav tm="0">
                                          <p:val>
                                            <p:fltVal val="0"/>
                                          </p:val>
                                        </p:tav>
                                        <p:tav tm="100000">
                                          <p:val>
                                            <p:strVal val="#ppt_h"/>
                                          </p:val>
                                        </p:tav>
                                      </p:tavLst>
                                    </p:anim>
                                    <p:anim calcmode="lin" valueType="num">
                                      <p:cBhvr>
                                        <p:cTn id="30" dur="500" fill="hold"/>
                                        <p:tgtEl>
                                          <p:spTgt spid="149512"/>
                                        </p:tgtEl>
                                        <p:attrNameLst>
                                          <p:attrName>ppt_x</p:attrName>
                                        </p:attrNameLst>
                                      </p:cBhvr>
                                      <p:tavLst>
                                        <p:tav tm="0">
                                          <p:val>
                                            <p:fltVal val="0.5"/>
                                          </p:val>
                                        </p:tav>
                                        <p:tav tm="100000">
                                          <p:val>
                                            <p:strVal val="#ppt_x"/>
                                          </p:val>
                                        </p:tav>
                                      </p:tavLst>
                                    </p:anim>
                                    <p:anim calcmode="lin" valueType="num">
                                      <p:cBhvr>
                                        <p:cTn id="31" dur="500" fill="hold"/>
                                        <p:tgtEl>
                                          <p:spTgt spid="1495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1" grpId="0" animBg="1"/>
      <p:bldP spid="1495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DCD9049D-5859-868A-91DF-84993BC64B36}"/>
              </a:ext>
            </a:extLst>
          </p:cNvPr>
          <p:cNvSpPr>
            <a:spLocks noGrp="1"/>
          </p:cNvSpPr>
          <p:nvPr>
            <p:ph type="body" sz="quarter" idx="11"/>
          </p:nvPr>
        </p:nvSpPr>
        <p:spPr>
          <a:xfrm>
            <a:off x="958591" y="5345112"/>
            <a:ext cx="7226817" cy="942273"/>
          </a:xfrm>
        </p:spPr>
        <p:txBody>
          <a:bodyPr>
            <a:noAutofit/>
          </a:bodyPr>
          <a:lstStyle/>
          <a:p>
            <a:pPr marL="0" indent="0">
              <a:buNone/>
            </a:pPr>
            <a:r>
              <a:rPr lang="en-US" sz="2800" dirty="0"/>
              <a:t>Grade Reversals must be designed in natural drainages in order to prevent water diversion onto the trail</a:t>
            </a:r>
          </a:p>
        </p:txBody>
      </p:sp>
      <p:pic>
        <p:nvPicPr>
          <p:cNvPr id="3" name="Picture 5" descr="DSCN0047">
            <a:extLst>
              <a:ext uri="{FF2B5EF4-FFF2-40B4-BE49-F238E27FC236}">
                <a16:creationId xmlns:a16="http://schemas.microsoft.com/office/drawing/2014/main" id="{5F847038-1979-0337-615C-55A06B96AD6A}"/>
              </a:ext>
            </a:extLst>
          </p:cNvPr>
          <p:cNvPicPr>
            <a:picLocks noGrp="1" noChangeAspect="1" noChangeArrowheads="1"/>
          </p:cNvPicPr>
          <p:nvPr>
            <p:ph type="pic" sz="quarter" idx="10"/>
          </p:nvPr>
        </p:nvPicPr>
        <p:blipFill>
          <a:blip r:embed="rId3">
            <a:lum contrast="12000"/>
            <a:extLst>
              <a:ext uri="{28A0092B-C50C-407E-A947-70E740481C1C}">
                <a14:useLocalDpi xmlns:a14="http://schemas.microsoft.com/office/drawing/2010/main" val="0"/>
              </a:ext>
            </a:extLst>
          </a:blip>
          <a:srcRect t="12161" b="12161"/>
          <a:stretch>
            <a:fillRect/>
          </a:stretch>
        </p:blipFill>
        <p:spPr bwMode="auto">
          <a:xfrm>
            <a:off x="733425" y="893763"/>
            <a:ext cx="767715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8">
            <a:extLst>
              <a:ext uri="{FF2B5EF4-FFF2-40B4-BE49-F238E27FC236}">
                <a16:creationId xmlns:a16="http://schemas.microsoft.com/office/drawing/2014/main" id="{A7DD14BC-5463-F651-C114-6B6EB9C1BF4F}"/>
              </a:ext>
            </a:extLst>
          </p:cNvPr>
          <p:cNvSpPr>
            <a:spLocks/>
          </p:cNvSpPr>
          <p:nvPr/>
        </p:nvSpPr>
        <p:spPr bwMode="auto">
          <a:xfrm>
            <a:off x="3463925" y="1789678"/>
            <a:ext cx="2566760" cy="3278643"/>
          </a:xfrm>
          <a:custGeom>
            <a:avLst/>
            <a:gdLst>
              <a:gd name="T0" fmla="*/ 2147483647 w 1050"/>
              <a:gd name="T1" fmla="*/ 0 h 1457"/>
              <a:gd name="T2" fmla="*/ 2147483647 w 1050"/>
              <a:gd name="T3" fmla="*/ 2147483647 h 1457"/>
              <a:gd name="T4" fmla="*/ 2147483647 w 1050"/>
              <a:gd name="T5" fmla="*/ 2147483647 h 1457"/>
              <a:gd name="T6" fmla="*/ 2147483647 w 1050"/>
              <a:gd name="T7" fmla="*/ 2147483647 h 1457"/>
              <a:gd name="T8" fmla="*/ 2147483647 w 1050"/>
              <a:gd name="T9" fmla="*/ 2147483647 h 1457"/>
              <a:gd name="T10" fmla="*/ 2147483647 w 1050"/>
              <a:gd name="T11" fmla="*/ 2147483647 h 1457"/>
              <a:gd name="T12" fmla="*/ 2147483647 w 1050"/>
              <a:gd name="T13" fmla="*/ 2147483647 h 1457"/>
              <a:gd name="T14" fmla="*/ 2147483647 w 1050"/>
              <a:gd name="T15" fmla="*/ 2147483647 h 1457"/>
              <a:gd name="T16" fmla="*/ 2147483647 w 1050"/>
              <a:gd name="T17" fmla="*/ 2147483647 h 1457"/>
              <a:gd name="T18" fmla="*/ 2147483647 w 1050"/>
              <a:gd name="T19" fmla="*/ 2147483647 h 1457"/>
              <a:gd name="T20" fmla="*/ 2147483647 w 1050"/>
              <a:gd name="T21" fmla="*/ 2147483647 h 1457"/>
              <a:gd name="T22" fmla="*/ 2147483647 w 1050"/>
              <a:gd name="T23" fmla="*/ 2147483647 h 1457"/>
              <a:gd name="T24" fmla="*/ 2147483647 w 1050"/>
              <a:gd name="T25" fmla="*/ 2147483647 h 1457"/>
              <a:gd name="T26" fmla="*/ 2147483647 w 1050"/>
              <a:gd name="T27" fmla="*/ 2147483647 h 1457"/>
              <a:gd name="T28" fmla="*/ 0 w 1050"/>
              <a:gd name="T29" fmla="*/ 2147483647 h 1457"/>
              <a:gd name="T30" fmla="*/ 2147483647 w 1050"/>
              <a:gd name="T31" fmla="*/ 2147483647 h 1457"/>
              <a:gd name="T32" fmla="*/ 2147483647 w 1050"/>
              <a:gd name="T33" fmla="*/ 2147483647 h 1457"/>
              <a:gd name="T34" fmla="*/ 2147483647 w 1050"/>
              <a:gd name="T35" fmla="*/ 2147483647 h 1457"/>
              <a:gd name="T36" fmla="*/ 2147483647 w 1050"/>
              <a:gd name="T37" fmla="*/ 2147483647 h 1457"/>
              <a:gd name="T38" fmla="*/ 2147483647 w 1050"/>
              <a:gd name="T39" fmla="*/ 2147483647 h 1457"/>
              <a:gd name="T40" fmla="*/ 2147483647 w 1050"/>
              <a:gd name="T41" fmla="*/ 2147483647 h 1457"/>
              <a:gd name="T42" fmla="*/ 2147483647 w 1050"/>
              <a:gd name="T43" fmla="*/ 2147483647 h 1457"/>
              <a:gd name="T44" fmla="*/ 2147483647 w 1050"/>
              <a:gd name="T45" fmla="*/ 2147483647 h 1457"/>
              <a:gd name="T46" fmla="*/ 2147483647 w 1050"/>
              <a:gd name="T47" fmla="*/ 2147483647 h 1457"/>
              <a:gd name="T48" fmla="*/ 2147483647 w 1050"/>
              <a:gd name="T49" fmla="*/ 2147483647 h 1457"/>
              <a:gd name="T50" fmla="*/ 2147483647 w 1050"/>
              <a:gd name="T51" fmla="*/ 2147483647 h 1457"/>
              <a:gd name="T52" fmla="*/ 2147483647 w 1050"/>
              <a:gd name="T53" fmla="*/ 2147483647 h 1457"/>
              <a:gd name="T54" fmla="*/ 2147483647 w 1050"/>
              <a:gd name="T55" fmla="*/ 2147483647 h 1457"/>
              <a:gd name="T56" fmla="*/ 2147483647 w 1050"/>
              <a:gd name="T57" fmla="*/ 2147483647 h 1457"/>
              <a:gd name="T58" fmla="*/ 2147483647 w 1050"/>
              <a:gd name="T59" fmla="*/ 2147483647 h 1457"/>
              <a:gd name="T60" fmla="*/ 2147483647 w 1050"/>
              <a:gd name="T61" fmla="*/ 2147483647 h 1457"/>
              <a:gd name="T62" fmla="*/ 2147483647 w 1050"/>
              <a:gd name="T63" fmla="*/ 2147483647 h 1457"/>
              <a:gd name="T64" fmla="*/ 2147483647 w 1050"/>
              <a:gd name="T65" fmla="*/ 2147483647 h 1457"/>
              <a:gd name="T66" fmla="*/ 2147483647 w 1050"/>
              <a:gd name="T67" fmla="*/ 2147483647 h 1457"/>
              <a:gd name="T68" fmla="*/ 2147483647 w 1050"/>
              <a:gd name="T69" fmla="*/ 2147483647 h 1457"/>
              <a:gd name="T70" fmla="*/ 2147483647 w 1050"/>
              <a:gd name="T71" fmla="*/ 2147483647 h 1457"/>
              <a:gd name="T72" fmla="*/ 2147483647 w 1050"/>
              <a:gd name="T73" fmla="*/ 2147483647 h 1457"/>
              <a:gd name="T74" fmla="*/ 2147483647 w 1050"/>
              <a:gd name="T75" fmla="*/ 2147483647 h 1457"/>
              <a:gd name="T76" fmla="*/ 2147483647 w 1050"/>
              <a:gd name="T77" fmla="*/ 2147483647 h 1457"/>
              <a:gd name="T78" fmla="*/ 2147483647 w 1050"/>
              <a:gd name="T79" fmla="*/ 2147483647 h 1457"/>
              <a:gd name="T80" fmla="*/ 2147483647 w 1050"/>
              <a:gd name="T81" fmla="*/ 2147483647 h 14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50"/>
              <a:gd name="T124" fmla="*/ 0 h 1457"/>
              <a:gd name="T125" fmla="*/ 1050 w 1050"/>
              <a:gd name="T126" fmla="*/ 1457 h 145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50" h="1457">
                <a:moveTo>
                  <a:pt x="400" y="0"/>
                </a:moveTo>
                <a:cubicBezTo>
                  <a:pt x="402" y="24"/>
                  <a:pt x="399" y="39"/>
                  <a:pt x="413" y="55"/>
                </a:cubicBezTo>
                <a:cubicBezTo>
                  <a:pt x="415" y="61"/>
                  <a:pt x="422" y="65"/>
                  <a:pt x="423" y="71"/>
                </a:cubicBezTo>
                <a:cubicBezTo>
                  <a:pt x="424" y="78"/>
                  <a:pt x="422" y="86"/>
                  <a:pt x="420" y="93"/>
                </a:cubicBezTo>
                <a:cubicBezTo>
                  <a:pt x="414" y="118"/>
                  <a:pt x="411" y="120"/>
                  <a:pt x="388" y="128"/>
                </a:cubicBezTo>
                <a:cubicBezTo>
                  <a:pt x="369" y="147"/>
                  <a:pt x="323" y="151"/>
                  <a:pt x="298" y="154"/>
                </a:cubicBezTo>
                <a:cubicBezTo>
                  <a:pt x="276" y="161"/>
                  <a:pt x="253" y="161"/>
                  <a:pt x="231" y="163"/>
                </a:cubicBezTo>
                <a:cubicBezTo>
                  <a:pt x="215" y="169"/>
                  <a:pt x="224" y="166"/>
                  <a:pt x="202" y="173"/>
                </a:cubicBezTo>
                <a:cubicBezTo>
                  <a:pt x="188" y="177"/>
                  <a:pt x="188" y="186"/>
                  <a:pt x="173" y="189"/>
                </a:cubicBezTo>
                <a:cubicBezTo>
                  <a:pt x="167" y="195"/>
                  <a:pt x="131" y="227"/>
                  <a:pt x="122" y="231"/>
                </a:cubicBezTo>
                <a:cubicBezTo>
                  <a:pt x="118" y="237"/>
                  <a:pt x="111" y="243"/>
                  <a:pt x="109" y="250"/>
                </a:cubicBezTo>
                <a:cubicBezTo>
                  <a:pt x="108" y="254"/>
                  <a:pt x="108" y="259"/>
                  <a:pt x="106" y="263"/>
                </a:cubicBezTo>
                <a:cubicBezTo>
                  <a:pt x="102" y="269"/>
                  <a:pt x="95" y="273"/>
                  <a:pt x="90" y="279"/>
                </a:cubicBezTo>
                <a:cubicBezTo>
                  <a:pt x="69" y="307"/>
                  <a:pt x="40" y="326"/>
                  <a:pt x="20" y="355"/>
                </a:cubicBezTo>
                <a:cubicBezTo>
                  <a:pt x="14" y="376"/>
                  <a:pt x="9" y="399"/>
                  <a:pt x="0" y="419"/>
                </a:cubicBezTo>
                <a:cubicBezTo>
                  <a:pt x="3" y="446"/>
                  <a:pt x="3" y="477"/>
                  <a:pt x="20" y="499"/>
                </a:cubicBezTo>
                <a:cubicBezTo>
                  <a:pt x="24" y="531"/>
                  <a:pt x="31" y="563"/>
                  <a:pt x="36" y="595"/>
                </a:cubicBezTo>
                <a:cubicBezTo>
                  <a:pt x="37" y="651"/>
                  <a:pt x="10" y="814"/>
                  <a:pt x="103" y="842"/>
                </a:cubicBezTo>
                <a:cubicBezTo>
                  <a:pt x="106" y="844"/>
                  <a:pt x="109" y="846"/>
                  <a:pt x="112" y="848"/>
                </a:cubicBezTo>
                <a:cubicBezTo>
                  <a:pt x="115" y="849"/>
                  <a:pt x="119" y="849"/>
                  <a:pt x="122" y="851"/>
                </a:cubicBezTo>
                <a:cubicBezTo>
                  <a:pt x="140" y="862"/>
                  <a:pt x="147" y="875"/>
                  <a:pt x="170" y="880"/>
                </a:cubicBezTo>
                <a:cubicBezTo>
                  <a:pt x="185" y="897"/>
                  <a:pt x="241" y="916"/>
                  <a:pt x="263" y="922"/>
                </a:cubicBezTo>
                <a:cubicBezTo>
                  <a:pt x="281" y="927"/>
                  <a:pt x="294" y="934"/>
                  <a:pt x="311" y="941"/>
                </a:cubicBezTo>
                <a:cubicBezTo>
                  <a:pt x="359" y="961"/>
                  <a:pt x="411" y="975"/>
                  <a:pt x="461" y="992"/>
                </a:cubicBezTo>
                <a:cubicBezTo>
                  <a:pt x="476" y="1003"/>
                  <a:pt x="467" y="998"/>
                  <a:pt x="490" y="1005"/>
                </a:cubicBezTo>
                <a:cubicBezTo>
                  <a:pt x="493" y="1006"/>
                  <a:pt x="500" y="1008"/>
                  <a:pt x="500" y="1008"/>
                </a:cubicBezTo>
                <a:cubicBezTo>
                  <a:pt x="515" y="1020"/>
                  <a:pt x="567" y="1064"/>
                  <a:pt x="583" y="1069"/>
                </a:cubicBezTo>
                <a:cubicBezTo>
                  <a:pt x="592" y="1080"/>
                  <a:pt x="599" y="1084"/>
                  <a:pt x="612" y="1088"/>
                </a:cubicBezTo>
                <a:cubicBezTo>
                  <a:pt x="623" y="1101"/>
                  <a:pt x="639" y="1113"/>
                  <a:pt x="653" y="1123"/>
                </a:cubicBezTo>
                <a:cubicBezTo>
                  <a:pt x="665" y="1140"/>
                  <a:pt x="702" y="1148"/>
                  <a:pt x="724" y="1152"/>
                </a:cubicBezTo>
                <a:cubicBezTo>
                  <a:pt x="738" y="1163"/>
                  <a:pt x="744" y="1165"/>
                  <a:pt x="762" y="1168"/>
                </a:cubicBezTo>
                <a:cubicBezTo>
                  <a:pt x="774" y="1182"/>
                  <a:pt x="792" y="1199"/>
                  <a:pt x="807" y="1210"/>
                </a:cubicBezTo>
                <a:cubicBezTo>
                  <a:pt x="811" y="1223"/>
                  <a:pt x="819" y="1234"/>
                  <a:pt x="829" y="1242"/>
                </a:cubicBezTo>
                <a:cubicBezTo>
                  <a:pt x="833" y="1254"/>
                  <a:pt x="838" y="1257"/>
                  <a:pt x="848" y="1264"/>
                </a:cubicBezTo>
                <a:cubicBezTo>
                  <a:pt x="861" y="1283"/>
                  <a:pt x="890" y="1308"/>
                  <a:pt x="912" y="1315"/>
                </a:cubicBezTo>
                <a:cubicBezTo>
                  <a:pt x="926" y="1329"/>
                  <a:pt x="942" y="1335"/>
                  <a:pt x="957" y="1347"/>
                </a:cubicBezTo>
                <a:cubicBezTo>
                  <a:pt x="968" y="1356"/>
                  <a:pt x="976" y="1366"/>
                  <a:pt x="989" y="1370"/>
                </a:cubicBezTo>
                <a:cubicBezTo>
                  <a:pt x="1000" y="1380"/>
                  <a:pt x="1006" y="1389"/>
                  <a:pt x="1015" y="1402"/>
                </a:cubicBezTo>
                <a:cubicBezTo>
                  <a:pt x="1019" y="1408"/>
                  <a:pt x="1028" y="1421"/>
                  <a:pt x="1028" y="1421"/>
                </a:cubicBezTo>
                <a:cubicBezTo>
                  <a:pt x="1031" y="1432"/>
                  <a:pt x="1036" y="1439"/>
                  <a:pt x="1044" y="1447"/>
                </a:cubicBezTo>
                <a:cubicBezTo>
                  <a:pt x="1047" y="1457"/>
                  <a:pt x="1050" y="1456"/>
                  <a:pt x="1044" y="1456"/>
                </a:cubicBezTo>
              </a:path>
            </a:pathLst>
          </a:custGeom>
          <a:noFill/>
          <a:ln w="31750">
            <a:solidFill>
              <a:srgbClr val="00B0F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918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SCN0504">
            <a:extLst>
              <a:ext uri="{FF2B5EF4-FFF2-40B4-BE49-F238E27FC236}">
                <a16:creationId xmlns:a16="http://schemas.microsoft.com/office/drawing/2014/main" id="{2AD32863-DBB4-DAD7-2455-8C00A8762DFA}"/>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r="1" b="24428"/>
          <a:stretch/>
        </p:blipFill>
        <p:spPr bwMode="auto">
          <a:xfrm>
            <a:off x="733425" y="893763"/>
            <a:ext cx="7677150" cy="43513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Text Placeholder 2">
            <a:extLst>
              <a:ext uri="{FF2B5EF4-FFF2-40B4-BE49-F238E27FC236}">
                <a16:creationId xmlns:a16="http://schemas.microsoft.com/office/drawing/2014/main" id="{D5BA9BA1-E01D-A7FD-BB3C-F8FCAB7F9F5E}"/>
              </a:ext>
            </a:extLst>
          </p:cNvPr>
          <p:cNvSpPr>
            <a:spLocks noGrp="1"/>
          </p:cNvSpPr>
          <p:nvPr>
            <p:ph type="body" sz="quarter" idx="11"/>
          </p:nvPr>
        </p:nvSpPr>
        <p:spPr>
          <a:xfrm>
            <a:off x="958591" y="5345112"/>
            <a:ext cx="7226817" cy="942273"/>
          </a:xfrm>
        </p:spPr>
        <p:txBody>
          <a:bodyPr>
            <a:normAutofit/>
          </a:bodyPr>
          <a:lstStyle/>
          <a:p>
            <a:pPr marL="0" indent="0">
              <a:buNone/>
            </a:pPr>
            <a:r>
              <a:rPr lang="en-US" sz="2800" dirty="0"/>
              <a:t>The trail should go </a:t>
            </a:r>
            <a:r>
              <a:rPr lang="en-US" sz="2800" i="1" dirty="0"/>
              <a:t>uphill in both directions</a:t>
            </a:r>
            <a:r>
              <a:rPr lang="en-US" sz="2800" dirty="0"/>
              <a:t> out of a natural drainage</a:t>
            </a:r>
          </a:p>
        </p:txBody>
      </p:sp>
      <p:sp>
        <p:nvSpPr>
          <p:cNvPr id="6" name="Freeform 34">
            <a:extLst>
              <a:ext uri="{FF2B5EF4-FFF2-40B4-BE49-F238E27FC236}">
                <a16:creationId xmlns:a16="http://schemas.microsoft.com/office/drawing/2014/main" id="{118C1269-0512-7A4F-15B0-3EDF58DC71E1}"/>
              </a:ext>
            </a:extLst>
          </p:cNvPr>
          <p:cNvSpPr>
            <a:spLocks/>
          </p:cNvSpPr>
          <p:nvPr/>
        </p:nvSpPr>
        <p:spPr bwMode="auto">
          <a:xfrm>
            <a:off x="1393371" y="3069431"/>
            <a:ext cx="6868886" cy="533400"/>
          </a:xfrm>
          <a:custGeom>
            <a:avLst/>
            <a:gdLst>
              <a:gd name="T0" fmla="*/ 2147483647 w 5191"/>
              <a:gd name="T1" fmla="*/ 2147483647 h 217"/>
              <a:gd name="T2" fmla="*/ 2147483647 w 5191"/>
              <a:gd name="T3" fmla="*/ 2147483647 h 217"/>
              <a:gd name="T4" fmla="*/ 2147483647 w 5191"/>
              <a:gd name="T5" fmla="*/ 2147483647 h 217"/>
              <a:gd name="T6" fmla="*/ 2147483647 w 5191"/>
              <a:gd name="T7" fmla="*/ 2147483647 h 217"/>
              <a:gd name="T8" fmla="*/ 2147483647 w 5191"/>
              <a:gd name="T9" fmla="*/ 2147483647 h 217"/>
              <a:gd name="T10" fmla="*/ 2147483647 w 5191"/>
              <a:gd name="T11" fmla="*/ 2147483647 h 217"/>
              <a:gd name="T12" fmla="*/ 2147483647 w 5191"/>
              <a:gd name="T13" fmla="*/ 2147483647 h 217"/>
              <a:gd name="T14" fmla="*/ 2147483647 w 5191"/>
              <a:gd name="T15" fmla="*/ 2147483647 h 217"/>
              <a:gd name="T16" fmla="*/ 2147483647 w 5191"/>
              <a:gd name="T17" fmla="*/ 2147483647 h 217"/>
              <a:gd name="T18" fmla="*/ 2147483647 w 5191"/>
              <a:gd name="T19" fmla="*/ 2147483647 h 217"/>
              <a:gd name="T20" fmla="*/ 2147483647 w 5191"/>
              <a:gd name="T21" fmla="*/ 2147483647 h 217"/>
              <a:gd name="T22" fmla="*/ 2147483647 w 5191"/>
              <a:gd name="T23" fmla="*/ 2147483647 h 217"/>
              <a:gd name="T24" fmla="*/ 2147483647 w 5191"/>
              <a:gd name="T25" fmla="*/ 2147483647 h 217"/>
              <a:gd name="T26" fmla="*/ 2147483647 w 5191"/>
              <a:gd name="T27" fmla="*/ 2147483647 h 217"/>
              <a:gd name="T28" fmla="*/ 2147483647 w 5191"/>
              <a:gd name="T29" fmla="*/ 2147483647 h 217"/>
              <a:gd name="T30" fmla="*/ 0 w 5191"/>
              <a:gd name="T31" fmla="*/ 2147483647 h 2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91"/>
              <a:gd name="T49" fmla="*/ 0 h 217"/>
              <a:gd name="T50" fmla="*/ 5191 w 5191"/>
              <a:gd name="T51" fmla="*/ 217 h 2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91" h="217">
                <a:moveTo>
                  <a:pt x="5191" y="217"/>
                </a:moveTo>
                <a:cubicBezTo>
                  <a:pt x="5074" y="143"/>
                  <a:pt x="4781" y="161"/>
                  <a:pt x="4702" y="159"/>
                </a:cubicBezTo>
                <a:cubicBezTo>
                  <a:pt x="4474" y="131"/>
                  <a:pt x="4308" y="134"/>
                  <a:pt x="4046" y="130"/>
                </a:cubicBezTo>
                <a:cubicBezTo>
                  <a:pt x="3995" y="119"/>
                  <a:pt x="4022" y="126"/>
                  <a:pt x="3966" y="108"/>
                </a:cubicBezTo>
                <a:cubicBezTo>
                  <a:pt x="3959" y="106"/>
                  <a:pt x="3944" y="101"/>
                  <a:pt x="3944" y="101"/>
                </a:cubicBezTo>
                <a:cubicBezTo>
                  <a:pt x="3691" y="106"/>
                  <a:pt x="3427" y="38"/>
                  <a:pt x="3186" y="115"/>
                </a:cubicBezTo>
                <a:cubicBezTo>
                  <a:pt x="3124" y="135"/>
                  <a:pt x="3053" y="145"/>
                  <a:pt x="2989" y="152"/>
                </a:cubicBezTo>
                <a:cubicBezTo>
                  <a:pt x="2822" y="192"/>
                  <a:pt x="2916" y="166"/>
                  <a:pt x="2552" y="159"/>
                </a:cubicBezTo>
                <a:cubicBezTo>
                  <a:pt x="2414" y="154"/>
                  <a:pt x="2281" y="143"/>
                  <a:pt x="2143" y="137"/>
                </a:cubicBezTo>
                <a:cubicBezTo>
                  <a:pt x="2107" y="129"/>
                  <a:pt x="2070" y="124"/>
                  <a:pt x="2034" y="115"/>
                </a:cubicBezTo>
                <a:cubicBezTo>
                  <a:pt x="1996" y="106"/>
                  <a:pt x="1956" y="81"/>
                  <a:pt x="1917" y="79"/>
                </a:cubicBezTo>
                <a:cubicBezTo>
                  <a:pt x="1830" y="75"/>
                  <a:pt x="1742" y="74"/>
                  <a:pt x="1655" y="71"/>
                </a:cubicBezTo>
                <a:cubicBezTo>
                  <a:pt x="1546" y="36"/>
                  <a:pt x="1433" y="33"/>
                  <a:pt x="1319" y="28"/>
                </a:cubicBezTo>
                <a:cubicBezTo>
                  <a:pt x="1063" y="0"/>
                  <a:pt x="719" y="32"/>
                  <a:pt x="488" y="35"/>
                </a:cubicBezTo>
                <a:cubicBezTo>
                  <a:pt x="338" y="51"/>
                  <a:pt x="193" y="85"/>
                  <a:pt x="43" y="101"/>
                </a:cubicBezTo>
                <a:cubicBezTo>
                  <a:pt x="15" y="110"/>
                  <a:pt x="29" y="108"/>
                  <a:pt x="0" y="108"/>
                </a:cubicBezTo>
              </a:path>
            </a:pathLst>
          </a:custGeom>
          <a:noFill/>
          <a:ln w="4762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 name="Line 24">
            <a:extLst>
              <a:ext uri="{FF2B5EF4-FFF2-40B4-BE49-F238E27FC236}">
                <a16:creationId xmlns:a16="http://schemas.microsoft.com/office/drawing/2014/main" id="{08D6CB62-3165-1405-6FFE-5BB0C17279DA}"/>
              </a:ext>
            </a:extLst>
          </p:cNvPr>
          <p:cNvSpPr>
            <a:spLocks noChangeShapeType="1"/>
          </p:cNvSpPr>
          <p:nvPr/>
        </p:nvSpPr>
        <p:spPr bwMode="auto">
          <a:xfrm flipV="1">
            <a:off x="5379073" y="2969419"/>
            <a:ext cx="1524000" cy="310878"/>
          </a:xfrm>
          <a:prstGeom prst="line">
            <a:avLst/>
          </a:prstGeom>
          <a:noFill/>
          <a:ln w="60325">
            <a:solidFill>
              <a:srgbClr val="FFFF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8" name="Line 25">
            <a:extLst>
              <a:ext uri="{FF2B5EF4-FFF2-40B4-BE49-F238E27FC236}">
                <a16:creationId xmlns:a16="http://schemas.microsoft.com/office/drawing/2014/main" id="{0EC0180B-71C1-D7C2-041E-EB635691AB91}"/>
              </a:ext>
            </a:extLst>
          </p:cNvPr>
          <p:cNvSpPr>
            <a:spLocks noChangeShapeType="1"/>
          </p:cNvSpPr>
          <p:nvPr/>
        </p:nvSpPr>
        <p:spPr bwMode="auto">
          <a:xfrm flipH="1" flipV="1">
            <a:off x="2763100" y="2688771"/>
            <a:ext cx="1524000" cy="435429"/>
          </a:xfrm>
          <a:prstGeom prst="line">
            <a:avLst/>
          </a:prstGeom>
          <a:noFill/>
          <a:ln w="60325">
            <a:solidFill>
              <a:srgbClr val="FFFF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1589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2B93A3D7-0ED2-40B5-BE11-F0E6A021AFE8}"/>
              </a:ext>
            </a:extLst>
          </p:cNvPr>
          <p:cNvSpPr>
            <a:spLocks noGrp="1"/>
          </p:cNvSpPr>
          <p:nvPr>
            <p:ph type="title"/>
          </p:nvPr>
        </p:nvSpPr>
        <p:spPr>
          <a:xfrm>
            <a:off x="137652" y="779207"/>
            <a:ext cx="8868696" cy="1295400"/>
          </a:xfrm>
        </p:spPr>
        <p:txBody>
          <a:bodyPr>
            <a:noAutofit/>
          </a:bodyPr>
          <a:lstStyle/>
          <a:p>
            <a:r>
              <a:rPr lang="en-US" altLang="en-US" sz="2800" dirty="0">
                <a:latin typeface="Arial" panose="020B0604020202020204" pitchFamily="34" charset="0"/>
                <a:cs typeface="Arial" panose="020B0604020202020204" pitchFamily="34" charset="0"/>
              </a:rPr>
              <a:t>Grade Reversals are Sometimes Incorporated Even in the Absence of a Natural Drainage Crossing</a:t>
            </a:r>
          </a:p>
        </p:txBody>
      </p:sp>
      <p:pic>
        <p:nvPicPr>
          <p:cNvPr id="79875" name="Picture 2" descr="C:\Documents and Settings\dberthold\My Documents\My Pictures\Collections\008xPicture1.jpg">
            <a:extLst>
              <a:ext uri="{FF2B5EF4-FFF2-40B4-BE49-F238E27FC236}">
                <a16:creationId xmlns:a16="http://schemas.microsoft.com/office/drawing/2014/main" id="{97BF2DD0-5301-428C-A274-A82F70AFA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1" y="1828801"/>
            <a:ext cx="6612194" cy="441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86EFC4A-49D4-6F7A-C740-A3233BE58683}"/>
              </a:ext>
            </a:extLst>
          </p:cNvPr>
          <p:cNvSpPr>
            <a:spLocks noGrp="1"/>
          </p:cNvSpPr>
          <p:nvPr>
            <p:ph type="ctrTitle"/>
          </p:nvPr>
        </p:nvSpPr>
        <p:spPr>
          <a:xfrm>
            <a:off x="685800" y="4664141"/>
            <a:ext cx="7772400" cy="1644504"/>
          </a:xfrm>
        </p:spPr>
        <p:txBody>
          <a:bodyPr/>
          <a:lstStyle/>
          <a:p>
            <a:r>
              <a:rPr lang="en-US" dirty="0"/>
              <a:t>Other Considerations</a:t>
            </a:r>
          </a:p>
        </p:txBody>
      </p:sp>
      <p:pic>
        <p:nvPicPr>
          <p:cNvPr id="4" name="Picture Placeholder 3" descr="A group of people sitting around a table outside&#10;&#10;Description automatically generated with medium confidence">
            <a:extLst>
              <a:ext uri="{FF2B5EF4-FFF2-40B4-BE49-F238E27FC236}">
                <a16:creationId xmlns:a16="http://schemas.microsoft.com/office/drawing/2014/main" id="{2EDE0762-B5D9-A17A-6A6E-D94497ECCC8B}"/>
              </a:ext>
            </a:extLst>
          </p:cNvPr>
          <p:cNvPicPr>
            <a:picLocks noGrp="1" noChangeAspect="1"/>
          </p:cNvPicPr>
          <p:nvPr>
            <p:ph type="pic" sz="quarter" idx="13"/>
          </p:nvPr>
        </p:nvPicPr>
        <p:blipFill>
          <a:blip r:embed="rId2"/>
          <a:srcRect t="23854" b="23854"/>
          <a:stretch>
            <a:fillRect/>
          </a:stretch>
        </p:blipFill>
        <p:spPr>
          <a:xfrm>
            <a:off x="0" y="758825"/>
            <a:ext cx="9144000" cy="3586163"/>
          </a:xfrm>
        </p:spPr>
      </p:pic>
    </p:spTree>
    <p:extLst>
      <p:ext uri="{BB962C8B-B14F-4D97-AF65-F5344CB8AC3E}">
        <p14:creationId xmlns:p14="http://schemas.microsoft.com/office/powerpoint/2010/main" val="1162993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CB4275D9-C6C2-4E64-B41E-635238FA0CA4}"/>
              </a:ext>
            </a:extLst>
          </p:cNvPr>
          <p:cNvSpPr>
            <a:spLocks noGrp="1" noChangeArrowheads="1"/>
          </p:cNvSpPr>
          <p:nvPr>
            <p:ph type="title"/>
          </p:nvPr>
        </p:nvSpPr>
        <p:spPr>
          <a:xfrm>
            <a:off x="609600" y="838200"/>
            <a:ext cx="8534400" cy="1143000"/>
          </a:xfrm>
        </p:spPr>
        <p:txBody>
          <a:bodyPr>
            <a:normAutofit/>
          </a:bodyPr>
          <a:lstStyle/>
          <a:p>
            <a:pPr algn="l"/>
            <a:r>
              <a:rPr lang="en-US" altLang="en-US" sz="3200" dirty="0">
                <a:latin typeface="Arial" panose="020B0604020202020204" pitchFamily="34" charset="0"/>
                <a:cs typeface="Arial" panose="020B0604020202020204" pitchFamily="34" charset="0"/>
              </a:rPr>
              <a:t>When possible, align trail above trees</a:t>
            </a:r>
          </a:p>
        </p:txBody>
      </p:sp>
      <p:pic>
        <p:nvPicPr>
          <p:cNvPr id="81923" name="Picture 3" descr="Lin">
            <a:extLst>
              <a:ext uri="{FF2B5EF4-FFF2-40B4-BE49-F238E27FC236}">
                <a16:creationId xmlns:a16="http://schemas.microsoft.com/office/drawing/2014/main" id="{C135A38C-E2B0-409F-B9EF-0E0D75A7AD94}"/>
              </a:ext>
            </a:extLst>
          </p:cNvPr>
          <p:cNvPicPr>
            <a:picLocks noChangeAspect="1" noChangeArrowheads="1"/>
          </p:cNvPicPr>
          <p:nvPr/>
        </p:nvPicPr>
        <p:blipFill>
          <a:blip r:embed="rId2">
            <a:lum bright="12000" contrast="30000"/>
            <a:extLst>
              <a:ext uri="{28A0092B-C50C-407E-A947-70E740481C1C}">
                <a14:useLocalDpi xmlns:a14="http://schemas.microsoft.com/office/drawing/2010/main" val="0"/>
              </a:ext>
            </a:extLst>
          </a:blip>
          <a:srcRect/>
          <a:stretch>
            <a:fillRect/>
          </a:stretch>
        </p:blipFill>
        <p:spPr bwMode="auto">
          <a:xfrm>
            <a:off x="657392" y="1409700"/>
            <a:ext cx="7705391"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4" name="Freeform 4">
            <a:extLst>
              <a:ext uri="{FF2B5EF4-FFF2-40B4-BE49-F238E27FC236}">
                <a16:creationId xmlns:a16="http://schemas.microsoft.com/office/drawing/2014/main" id="{D1440DFB-4AE0-4CED-BC44-C0A2BF93B740}"/>
              </a:ext>
            </a:extLst>
          </p:cNvPr>
          <p:cNvSpPr>
            <a:spLocks/>
          </p:cNvSpPr>
          <p:nvPr/>
        </p:nvSpPr>
        <p:spPr bwMode="auto">
          <a:xfrm>
            <a:off x="4648035" y="3265714"/>
            <a:ext cx="1006536" cy="2712585"/>
          </a:xfrm>
          <a:custGeom>
            <a:avLst/>
            <a:gdLst>
              <a:gd name="T0" fmla="*/ 0 w 638"/>
              <a:gd name="T1" fmla="*/ 2147483647 h 1962"/>
              <a:gd name="T2" fmla="*/ 2147483647 w 638"/>
              <a:gd name="T3" fmla="*/ 2147483647 h 1962"/>
              <a:gd name="T4" fmla="*/ 2147483647 w 638"/>
              <a:gd name="T5" fmla="*/ 2147483647 h 1962"/>
              <a:gd name="T6" fmla="*/ 2147483647 w 638"/>
              <a:gd name="T7" fmla="*/ 2147483647 h 1962"/>
              <a:gd name="T8" fmla="*/ 2147483647 w 638"/>
              <a:gd name="T9" fmla="*/ 2147483647 h 1962"/>
              <a:gd name="T10" fmla="*/ 2147483647 w 638"/>
              <a:gd name="T11" fmla="*/ 2147483647 h 1962"/>
              <a:gd name="T12" fmla="*/ 2147483647 w 638"/>
              <a:gd name="T13" fmla="*/ 2147483647 h 1962"/>
              <a:gd name="T14" fmla="*/ 2147483647 w 638"/>
              <a:gd name="T15" fmla="*/ 2147483647 h 1962"/>
              <a:gd name="T16" fmla="*/ 2147483647 w 638"/>
              <a:gd name="T17" fmla="*/ 2147483647 h 1962"/>
              <a:gd name="T18" fmla="*/ 2147483647 w 638"/>
              <a:gd name="T19" fmla="*/ 2147483647 h 1962"/>
              <a:gd name="T20" fmla="*/ 2147483647 w 638"/>
              <a:gd name="T21" fmla="*/ 2147483647 h 1962"/>
              <a:gd name="T22" fmla="*/ 2147483647 w 638"/>
              <a:gd name="T23" fmla="*/ 2147483647 h 1962"/>
              <a:gd name="T24" fmla="*/ 2147483647 w 638"/>
              <a:gd name="T25" fmla="*/ 2147483647 h 1962"/>
              <a:gd name="T26" fmla="*/ 2147483647 w 638"/>
              <a:gd name="T27" fmla="*/ 2147483647 h 1962"/>
              <a:gd name="T28" fmla="*/ 2147483647 w 638"/>
              <a:gd name="T29" fmla="*/ 2147483647 h 1962"/>
              <a:gd name="T30" fmla="*/ 2147483647 w 638"/>
              <a:gd name="T31" fmla="*/ 2147483647 h 1962"/>
              <a:gd name="T32" fmla="*/ 2147483647 w 638"/>
              <a:gd name="T33" fmla="*/ 2147483647 h 1962"/>
              <a:gd name="T34" fmla="*/ 2147483647 w 638"/>
              <a:gd name="T35" fmla="*/ 2147483647 h 1962"/>
              <a:gd name="T36" fmla="*/ 2147483647 w 638"/>
              <a:gd name="T37" fmla="*/ 2147483647 h 1962"/>
              <a:gd name="T38" fmla="*/ 2147483647 w 638"/>
              <a:gd name="T39" fmla="*/ 2147483647 h 1962"/>
              <a:gd name="T40" fmla="*/ 2147483647 w 638"/>
              <a:gd name="T41" fmla="*/ 2147483647 h 1962"/>
              <a:gd name="T42" fmla="*/ 2147483647 w 638"/>
              <a:gd name="T43" fmla="*/ 2147483647 h 1962"/>
              <a:gd name="T44" fmla="*/ 2147483647 w 638"/>
              <a:gd name="T45" fmla="*/ 2147483647 h 1962"/>
              <a:gd name="T46" fmla="*/ 2147483647 w 638"/>
              <a:gd name="T47" fmla="*/ 2147483647 h 1962"/>
              <a:gd name="T48" fmla="*/ 2147483647 w 638"/>
              <a:gd name="T49" fmla="*/ 0 h 196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8"/>
              <a:gd name="T76" fmla="*/ 0 h 1962"/>
              <a:gd name="T77" fmla="*/ 638 w 638"/>
              <a:gd name="T78" fmla="*/ 1962 h 196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8" h="1962">
                <a:moveTo>
                  <a:pt x="0" y="1962"/>
                </a:moveTo>
                <a:cubicBezTo>
                  <a:pt x="16" y="1924"/>
                  <a:pt x="33" y="1892"/>
                  <a:pt x="47" y="1853"/>
                </a:cubicBezTo>
                <a:cubicBezTo>
                  <a:pt x="54" y="1834"/>
                  <a:pt x="72" y="1709"/>
                  <a:pt x="93" y="1666"/>
                </a:cubicBezTo>
                <a:cubicBezTo>
                  <a:pt x="111" y="1630"/>
                  <a:pt x="157" y="1597"/>
                  <a:pt x="187" y="1572"/>
                </a:cubicBezTo>
                <a:cubicBezTo>
                  <a:pt x="204" y="1558"/>
                  <a:pt x="241" y="1533"/>
                  <a:pt x="241" y="1533"/>
                </a:cubicBezTo>
                <a:cubicBezTo>
                  <a:pt x="249" y="1520"/>
                  <a:pt x="256" y="1507"/>
                  <a:pt x="265" y="1494"/>
                </a:cubicBezTo>
                <a:cubicBezTo>
                  <a:pt x="277" y="1476"/>
                  <a:pt x="304" y="1440"/>
                  <a:pt x="304" y="1440"/>
                </a:cubicBezTo>
                <a:cubicBezTo>
                  <a:pt x="314" y="1409"/>
                  <a:pt x="325" y="1381"/>
                  <a:pt x="343" y="1354"/>
                </a:cubicBezTo>
                <a:cubicBezTo>
                  <a:pt x="357" y="1309"/>
                  <a:pt x="361" y="1268"/>
                  <a:pt x="389" y="1230"/>
                </a:cubicBezTo>
                <a:cubicBezTo>
                  <a:pt x="409" y="1132"/>
                  <a:pt x="380" y="1253"/>
                  <a:pt x="420" y="1152"/>
                </a:cubicBezTo>
                <a:cubicBezTo>
                  <a:pt x="425" y="1140"/>
                  <a:pt x="424" y="1126"/>
                  <a:pt x="428" y="1113"/>
                </a:cubicBezTo>
                <a:cubicBezTo>
                  <a:pt x="439" y="1082"/>
                  <a:pt x="455" y="1051"/>
                  <a:pt x="467" y="1020"/>
                </a:cubicBezTo>
                <a:cubicBezTo>
                  <a:pt x="479" y="987"/>
                  <a:pt x="472" y="978"/>
                  <a:pt x="490" y="942"/>
                </a:cubicBezTo>
                <a:cubicBezTo>
                  <a:pt x="501" y="921"/>
                  <a:pt x="509" y="909"/>
                  <a:pt x="514" y="887"/>
                </a:cubicBezTo>
                <a:cubicBezTo>
                  <a:pt x="525" y="840"/>
                  <a:pt x="532" y="793"/>
                  <a:pt x="545" y="747"/>
                </a:cubicBezTo>
                <a:cubicBezTo>
                  <a:pt x="572" y="651"/>
                  <a:pt x="620" y="566"/>
                  <a:pt x="638" y="467"/>
                </a:cubicBezTo>
                <a:cubicBezTo>
                  <a:pt x="633" y="418"/>
                  <a:pt x="632" y="368"/>
                  <a:pt x="623" y="319"/>
                </a:cubicBezTo>
                <a:cubicBezTo>
                  <a:pt x="619" y="295"/>
                  <a:pt x="592" y="289"/>
                  <a:pt x="576" y="280"/>
                </a:cubicBezTo>
                <a:cubicBezTo>
                  <a:pt x="549" y="264"/>
                  <a:pt x="527" y="261"/>
                  <a:pt x="498" y="249"/>
                </a:cubicBezTo>
                <a:cubicBezTo>
                  <a:pt x="453" y="230"/>
                  <a:pt x="421" y="206"/>
                  <a:pt x="374" y="195"/>
                </a:cubicBezTo>
                <a:cubicBezTo>
                  <a:pt x="346" y="167"/>
                  <a:pt x="315" y="155"/>
                  <a:pt x="280" y="132"/>
                </a:cubicBezTo>
                <a:cubicBezTo>
                  <a:pt x="251" y="113"/>
                  <a:pt x="219" y="85"/>
                  <a:pt x="187" y="70"/>
                </a:cubicBezTo>
                <a:cubicBezTo>
                  <a:pt x="158" y="57"/>
                  <a:pt x="124" y="49"/>
                  <a:pt x="93" y="39"/>
                </a:cubicBezTo>
                <a:cubicBezTo>
                  <a:pt x="78" y="34"/>
                  <a:pt x="47" y="23"/>
                  <a:pt x="47" y="23"/>
                </a:cubicBezTo>
                <a:cubicBezTo>
                  <a:pt x="39" y="15"/>
                  <a:pt x="23" y="0"/>
                  <a:pt x="23" y="0"/>
                </a:cubicBezTo>
              </a:path>
            </a:pathLst>
          </a:custGeom>
          <a:noFill/>
          <a:ln w="4762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6485" name="Line 5">
            <a:extLst>
              <a:ext uri="{FF2B5EF4-FFF2-40B4-BE49-F238E27FC236}">
                <a16:creationId xmlns:a16="http://schemas.microsoft.com/office/drawing/2014/main" id="{2A0EA422-A347-4FED-B95B-E800A18BD8AD}"/>
              </a:ext>
            </a:extLst>
          </p:cNvPr>
          <p:cNvSpPr>
            <a:spLocks noChangeShapeType="1"/>
          </p:cNvSpPr>
          <p:nvPr/>
        </p:nvSpPr>
        <p:spPr bwMode="auto">
          <a:xfrm flipH="1">
            <a:off x="4924592" y="2843212"/>
            <a:ext cx="1741714" cy="910637"/>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76487" name="Freeform 7">
            <a:extLst>
              <a:ext uri="{FF2B5EF4-FFF2-40B4-BE49-F238E27FC236}">
                <a16:creationId xmlns:a16="http://schemas.microsoft.com/office/drawing/2014/main" id="{240243CD-1293-4A52-B651-1AA29F2D1CCB}"/>
              </a:ext>
            </a:extLst>
          </p:cNvPr>
          <p:cNvSpPr>
            <a:spLocks/>
          </p:cNvSpPr>
          <p:nvPr/>
        </p:nvSpPr>
        <p:spPr bwMode="auto">
          <a:xfrm>
            <a:off x="2584481" y="4525509"/>
            <a:ext cx="505097" cy="1637396"/>
          </a:xfrm>
          <a:custGeom>
            <a:avLst/>
            <a:gdLst>
              <a:gd name="T0" fmla="*/ 2147483647 w 348"/>
              <a:gd name="T1" fmla="*/ 0 h 1122"/>
              <a:gd name="T2" fmla="*/ 2147483647 w 348"/>
              <a:gd name="T3" fmla="*/ 2147483647 h 1122"/>
              <a:gd name="T4" fmla="*/ 2147483647 w 348"/>
              <a:gd name="T5" fmla="*/ 2147483647 h 1122"/>
              <a:gd name="T6" fmla="*/ 2147483647 w 348"/>
              <a:gd name="T7" fmla="*/ 2147483647 h 1122"/>
              <a:gd name="T8" fmla="*/ 2147483647 w 348"/>
              <a:gd name="T9" fmla="*/ 2147483647 h 1122"/>
              <a:gd name="T10" fmla="*/ 2147483647 w 348"/>
              <a:gd name="T11" fmla="*/ 2147483647 h 1122"/>
              <a:gd name="T12" fmla="*/ 2147483647 w 348"/>
              <a:gd name="T13" fmla="*/ 2147483647 h 1122"/>
              <a:gd name="T14" fmla="*/ 2147483647 w 348"/>
              <a:gd name="T15" fmla="*/ 2147483647 h 1122"/>
              <a:gd name="T16" fmla="*/ 2147483647 w 348"/>
              <a:gd name="T17" fmla="*/ 2147483647 h 1122"/>
              <a:gd name="T18" fmla="*/ 2147483647 w 348"/>
              <a:gd name="T19" fmla="*/ 2147483647 h 1122"/>
              <a:gd name="T20" fmla="*/ 0 w 348"/>
              <a:gd name="T21" fmla="*/ 2147483647 h 1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8"/>
              <a:gd name="T34" fmla="*/ 0 h 1122"/>
              <a:gd name="T35" fmla="*/ 348 w 348"/>
              <a:gd name="T36" fmla="*/ 1122 h 1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8" h="1122">
                <a:moveTo>
                  <a:pt x="292" y="0"/>
                </a:moveTo>
                <a:cubicBezTo>
                  <a:pt x="317" y="36"/>
                  <a:pt x="322" y="49"/>
                  <a:pt x="336" y="87"/>
                </a:cubicBezTo>
                <a:cubicBezTo>
                  <a:pt x="348" y="204"/>
                  <a:pt x="344" y="136"/>
                  <a:pt x="336" y="313"/>
                </a:cubicBezTo>
                <a:cubicBezTo>
                  <a:pt x="332" y="402"/>
                  <a:pt x="324" y="481"/>
                  <a:pt x="314" y="568"/>
                </a:cubicBezTo>
                <a:cubicBezTo>
                  <a:pt x="307" y="628"/>
                  <a:pt x="309" y="716"/>
                  <a:pt x="277" y="772"/>
                </a:cubicBezTo>
                <a:cubicBezTo>
                  <a:pt x="250" y="820"/>
                  <a:pt x="216" y="861"/>
                  <a:pt x="183" y="904"/>
                </a:cubicBezTo>
                <a:cubicBezTo>
                  <a:pt x="159" y="935"/>
                  <a:pt x="149" y="962"/>
                  <a:pt x="117" y="984"/>
                </a:cubicBezTo>
                <a:cubicBezTo>
                  <a:pt x="102" y="1006"/>
                  <a:pt x="95" y="1036"/>
                  <a:pt x="73" y="1050"/>
                </a:cubicBezTo>
                <a:cubicBezTo>
                  <a:pt x="42" y="1070"/>
                  <a:pt x="57" y="1058"/>
                  <a:pt x="29" y="1086"/>
                </a:cubicBezTo>
                <a:cubicBezTo>
                  <a:pt x="27" y="1093"/>
                  <a:pt x="27" y="1102"/>
                  <a:pt x="22" y="1108"/>
                </a:cubicBezTo>
                <a:cubicBezTo>
                  <a:pt x="17" y="1115"/>
                  <a:pt x="0" y="1122"/>
                  <a:pt x="0" y="1122"/>
                </a:cubicBezTo>
              </a:path>
            </a:pathLst>
          </a:custGeom>
          <a:noFill/>
          <a:ln w="38100">
            <a:solidFill>
              <a:srgbClr val="FFFF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6489" name="Freeform 9">
            <a:extLst>
              <a:ext uri="{FF2B5EF4-FFF2-40B4-BE49-F238E27FC236}">
                <a16:creationId xmlns:a16="http://schemas.microsoft.com/office/drawing/2014/main" id="{0D8B9C7D-6DD0-4578-8A1A-BEE56ECAA464}"/>
              </a:ext>
            </a:extLst>
          </p:cNvPr>
          <p:cNvSpPr>
            <a:spLocks/>
          </p:cNvSpPr>
          <p:nvPr/>
        </p:nvSpPr>
        <p:spPr bwMode="auto">
          <a:xfrm>
            <a:off x="2625892" y="3675967"/>
            <a:ext cx="165100" cy="706437"/>
          </a:xfrm>
          <a:custGeom>
            <a:avLst/>
            <a:gdLst>
              <a:gd name="T0" fmla="*/ 2147483647 w 103"/>
              <a:gd name="T1" fmla="*/ 2147483647 h 445"/>
              <a:gd name="T2" fmla="*/ 2147483647 w 103"/>
              <a:gd name="T3" fmla="*/ 2147483647 h 445"/>
              <a:gd name="T4" fmla="*/ 2147483647 w 103"/>
              <a:gd name="T5" fmla="*/ 2147483647 h 445"/>
              <a:gd name="T6" fmla="*/ 2147483647 w 103"/>
              <a:gd name="T7" fmla="*/ 2147483647 h 445"/>
              <a:gd name="T8" fmla="*/ 2147483647 w 103"/>
              <a:gd name="T9" fmla="*/ 2147483647 h 445"/>
              <a:gd name="T10" fmla="*/ 2147483647 w 103"/>
              <a:gd name="T11" fmla="*/ 2147483647 h 445"/>
              <a:gd name="T12" fmla="*/ 0 w 103"/>
              <a:gd name="T13" fmla="*/ 0 h 445"/>
              <a:gd name="T14" fmla="*/ 0 60000 65536"/>
              <a:gd name="T15" fmla="*/ 0 60000 65536"/>
              <a:gd name="T16" fmla="*/ 0 60000 65536"/>
              <a:gd name="T17" fmla="*/ 0 60000 65536"/>
              <a:gd name="T18" fmla="*/ 0 60000 65536"/>
              <a:gd name="T19" fmla="*/ 0 60000 65536"/>
              <a:gd name="T20" fmla="*/ 0 60000 65536"/>
              <a:gd name="T21" fmla="*/ 0 w 103"/>
              <a:gd name="T22" fmla="*/ 0 h 445"/>
              <a:gd name="T23" fmla="*/ 103 w 103"/>
              <a:gd name="T24" fmla="*/ 445 h 4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 h="445">
                <a:moveTo>
                  <a:pt x="80" y="445"/>
                </a:moveTo>
                <a:cubicBezTo>
                  <a:pt x="100" y="359"/>
                  <a:pt x="103" y="411"/>
                  <a:pt x="80" y="364"/>
                </a:cubicBezTo>
                <a:cubicBezTo>
                  <a:pt x="54" y="311"/>
                  <a:pt x="96" y="377"/>
                  <a:pt x="58" y="321"/>
                </a:cubicBezTo>
                <a:cubicBezTo>
                  <a:pt x="48" y="280"/>
                  <a:pt x="44" y="247"/>
                  <a:pt x="36" y="204"/>
                </a:cubicBezTo>
                <a:cubicBezTo>
                  <a:pt x="33" y="189"/>
                  <a:pt x="22" y="160"/>
                  <a:pt x="22" y="160"/>
                </a:cubicBezTo>
                <a:cubicBezTo>
                  <a:pt x="32" y="129"/>
                  <a:pt x="39" y="97"/>
                  <a:pt x="51" y="66"/>
                </a:cubicBezTo>
                <a:cubicBezTo>
                  <a:pt x="47" y="60"/>
                  <a:pt x="19" y="0"/>
                  <a:pt x="0" y="0"/>
                </a:cubicBezTo>
              </a:path>
            </a:pathLst>
          </a:custGeom>
          <a:noFill/>
          <a:ln w="38100">
            <a:solidFill>
              <a:srgbClr val="FFFF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2000"/>
                                  </p:stCondLst>
                                  <p:childTnLst>
                                    <p:set>
                                      <p:cBhvr>
                                        <p:cTn id="6" dur="1" fill="hold">
                                          <p:stCondLst>
                                            <p:cond delay="0"/>
                                          </p:stCondLst>
                                        </p:cTn>
                                        <p:tgtEl>
                                          <p:spTgt spid="276484"/>
                                        </p:tgtEl>
                                        <p:attrNameLst>
                                          <p:attrName>style.visibility</p:attrName>
                                        </p:attrNameLst>
                                      </p:cBhvr>
                                      <p:to>
                                        <p:strVal val="visible"/>
                                      </p:to>
                                    </p:set>
                                    <p:animEffect transition="in" filter="wipe(down)">
                                      <p:cBhvr>
                                        <p:cTn id="7" dur="500"/>
                                        <p:tgtEl>
                                          <p:spTgt spid="276484"/>
                                        </p:tgtEl>
                                      </p:cBhvr>
                                    </p:animEffect>
                                  </p:childTnLst>
                                </p:cTn>
                              </p:par>
                            </p:childTnLst>
                          </p:cTn>
                        </p:par>
                        <p:par>
                          <p:cTn id="8" fill="hold" nodeType="afterGroup">
                            <p:stCondLst>
                              <p:cond delay="2500"/>
                            </p:stCondLst>
                            <p:childTnLst>
                              <p:par>
                                <p:cTn id="9" presetID="22" presetClass="entr" presetSubtype="1" fill="hold" nodeType="afterEffect">
                                  <p:stCondLst>
                                    <p:cond delay="0"/>
                                  </p:stCondLst>
                                  <p:childTnLst>
                                    <p:set>
                                      <p:cBhvr>
                                        <p:cTn id="10" dur="1" fill="hold">
                                          <p:stCondLst>
                                            <p:cond delay="0"/>
                                          </p:stCondLst>
                                        </p:cTn>
                                        <p:tgtEl>
                                          <p:spTgt spid="276485"/>
                                        </p:tgtEl>
                                        <p:attrNameLst>
                                          <p:attrName>style.visibility</p:attrName>
                                        </p:attrNameLst>
                                      </p:cBhvr>
                                      <p:to>
                                        <p:strVal val="visible"/>
                                      </p:to>
                                    </p:set>
                                    <p:animEffect transition="in" filter="wipe(up)">
                                      <p:cBhvr>
                                        <p:cTn id="11" dur="1000"/>
                                        <p:tgtEl>
                                          <p:spTgt spid="27648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276487"/>
                                        </p:tgtEl>
                                        <p:attrNameLst>
                                          <p:attrName>style.visibility</p:attrName>
                                        </p:attrNameLst>
                                      </p:cBhvr>
                                      <p:to>
                                        <p:strVal val="visible"/>
                                      </p:to>
                                    </p:set>
                                    <p:animEffect transition="in" filter="wipe(down)">
                                      <p:cBhvr>
                                        <p:cTn id="16" dur="1000"/>
                                        <p:tgtEl>
                                          <p:spTgt spid="276487"/>
                                        </p:tgtEl>
                                      </p:cBhvr>
                                    </p:animEffect>
                                  </p:childTnLst>
                                </p:cTn>
                              </p:par>
                            </p:childTnLst>
                          </p:cTn>
                        </p:par>
                        <p:par>
                          <p:cTn id="17" fill="hold" nodeType="afterGroup">
                            <p:stCondLst>
                              <p:cond delay="1000"/>
                            </p:stCondLst>
                            <p:childTnLst>
                              <p:par>
                                <p:cTn id="18" presetID="22" presetClass="entr" presetSubtype="4" fill="hold" nodeType="afterEffect">
                                  <p:stCondLst>
                                    <p:cond delay="0"/>
                                  </p:stCondLst>
                                  <p:childTnLst>
                                    <p:set>
                                      <p:cBhvr>
                                        <p:cTn id="19" dur="1" fill="hold">
                                          <p:stCondLst>
                                            <p:cond delay="0"/>
                                          </p:stCondLst>
                                        </p:cTn>
                                        <p:tgtEl>
                                          <p:spTgt spid="276489"/>
                                        </p:tgtEl>
                                        <p:attrNameLst>
                                          <p:attrName>style.visibility</p:attrName>
                                        </p:attrNameLst>
                                      </p:cBhvr>
                                      <p:to>
                                        <p:strVal val="visible"/>
                                      </p:to>
                                    </p:set>
                                    <p:animEffect transition="in" filter="wipe(down)">
                                      <p:cBhvr>
                                        <p:cTn id="20" dur="1000"/>
                                        <p:tgtEl>
                                          <p:spTgt spid="276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6">
            <a:extLst>
              <a:ext uri="{FF2B5EF4-FFF2-40B4-BE49-F238E27FC236}">
                <a16:creationId xmlns:a16="http://schemas.microsoft.com/office/drawing/2014/main" id="{8AF05666-F5F0-4764-8AD9-4F40179F9478}"/>
              </a:ext>
            </a:extLst>
          </p:cNvPr>
          <p:cNvSpPr>
            <a:spLocks noGrp="1" noChangeArrowheads="1"/>
          </p:cNvSpPr>
          <p:nvPr>
            <p:ph type="title"/>
          </p:nvPr>
        </p:nvSpPr>
        <p:spPr>
          <a:xfrm>
            <a:off x="419100" y="742950"/>
            <a:ext cx="8305800" cy="1143000"/>
          </a:xfrm>
        </p:spPr>
        <p:txBody>
          <a:bodyPr>
            <a:normAutofit fontScale="90000"/>
          </a:bodyPr>
          <a:lstStyle/>
          <a:p>
            <a:pPr algn="l"/>
            <a:r>
              <a:rPr lang="en-US" altLang="en-US" sz="3600" dirty="0">
                <a:latin typeface="Arial" panose="020B0604020202020204" pitchFamily="34" charset="0"/>
                <a:cs typeface="Arial" panose="020B0604020202020204" pitchFamily="34" charset="0"/>
              </a:rPr>
              <a:t>Retaining Walls are often required when the trail passes under a large tree:</a:t>
            </a:r>
          </a:p>
        </p:txBody>
      </p:sp>
      <p:pic>
        <p:nvPicPr>
          <p:cNvPr id="82947" name="Picture 8" descr="DSCN0425">
            <a:extLst>
              <a:ext uri="{FF2B5EF4-FFF2-40B4-BE49-F238E27FC236}">
                <a16:creationId xmlns:a16="http://schemas.microsoft.com/office/drawing/2014/main" id="{903C47B4-CEFD-4C50-B9BE-87541F894071}"/>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1583871" y="1747157"/>
            <a:ext cx="5976257" cy="4482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85" name="Line 9">
            <a:extLst>
              <a:ext uri="{FF2B5EF4-FFF2-40B4-BE49-F238E27FC236}">
                <a16:creationId xmlns:a16="http://schemas.microsoft.com/office/drawing/2014/main" id="{570B33E5-1FCF-4FC4-8B80-A0BA0486FB94}"/>
              </a:ext>
            </a:extLst>
          </p:cNvPr>
          <p:cNvSpPr>
            <a:spLocks noChangeShapeType="1"/>
          </p:cNvSpPr>
          <p:nvPr/>
        </p:nvSpPr>
        <p:spPr bwMode="auto">
          <a:xfrm flipH="1">
            <a:off x="5867400" y="3505200"/>
            <a:ext cx="1219200" cy="762000"/>
          </a:xfrm>
          <a:prstGeom prst="line">
            <a:avLst/>
          </a:prstGeom>
          <a:noFill/>
          <a:ln w="41275">
            <a:solidFill>
              <a:srgbClr val="FFFF00"/>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57385"/>
                                        </p:tgtEl>
                                        <p:attrNameLst>
                                          <p:attrName>style.visibility</p:attrName>
                                        </p:attrNameLst>
                                      </p:cBhvr>
                                      <p:to>
                                        <p:strVal val="visible"/>
                                      </p:to>
                                    </p:set>
                                    <p:animEffect transition="in" filter="wipe(right)">
                                      <p:cBhvr>
                                        <p:cTn id="7" dur="1000"/>
                                        <p:tgtEl>
                                          <p:spTgt spid="357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B2CEDC1F-D5FE-413B-AF87-6B4B60397B53}"/>
              </a:ext>
            </a:extLst>
          </p:cNvPr>
          <p:cNvSpPr>
            <a:spLocks noGrp="1"/>
          </p:cNvSpPr>
          <p:nvPr>
            <p:ph type="title"/>
          </p:nvPr>
        </p:nvSpPr>
        <p:spPr>
          <a:xfrm>
            <a:off x="6008914" y="1488281"/>
            <a:ext cx="1828800" cy="1143000"/>
          </a:xfrm>
        </p:spPr>
        <p:txBody>
          <a:bodyPr/>
          <a:lstStyle/>
          <a:p>
            <a:r>
              <a:rPr lang="en-US" altLang="en-US" dirty="0">
                <a:latin typeface="Arial" panose="020B0604020202020204" pitchFamily="34" charset="0"/>
                <a:cs typeface="Arial" panose="020B0604020202020204" pitchFamily="34" charset="0"/>
              </a:rPr>
              <a:t>Full Bench</a:t>
            </a:r>
          </a:p>
        </p:txBody>
      </p:sp>
      <p:pic>
        <p:nvPicPr>
          <p:cNvPr id="86019" name="Picture 2" descr="Drawing of a partial-bench construction.  Includes text that reads, Existing hillside, outsloped tread, and fill.">
            <a:extLst>
              <a:ext uri="{FF2B5EF4-FFF2-40B4-BE49-F238E27FC236}">
                <a16:creationId xmlns:a16="http://schemas.microsoft.com/office/drawing/2014/main" id="{E65EB728-2829-4828-9EC3-8C6F81F8B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57600"/>
            <a:ext cx="4648200" cy="223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descr="Drawing of how a full-bench trail is constructed.  Text in the drawing reads, Existing hillside and outsloped tread.">
            <a:extLst>
              <a:ext uri="{FF2B5EF4-FFF2-40B4-BE49-F238E27FC236}">
                <a16:creationId xmlns:a16="http://schemas.microsoft.com/office/drawing/2014/main" id="{96FE3860-E005-4F68-BC10-7B81884F49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23912"/>
            <a:ext cx="48006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quot;No&quot; Symbol 5">
            <a:extLst>
              <a:ext uri="{FF2B5EF4-FFF2-40B4-BE49-F238E27FC236}">
                <a16:creationId xmlns:a16="http://schemas.microsoft.com/office/drawing/2014/main" id="{44BD80EC-52CC-4D14-9B5D-5CAD57E230F4}"/>
              </a:ext>
            </a:extLst>
          </p:cNvPr>
          <p:cNvSpPr/>
          <p:nvPr/>
        </p:nvSpPr>
        <p:spPr bwMode="auto">
          <a:xfrm>
            <a:off x="723900" y="3295650"/>
            <a:ext cx="3505200" cy="2971800"/>
          </a:xfrm>
          <a:prstGeom prst="noSmoking">
            <a:avLst/>
          </a:prstGeom>
          <a:solidFill>
            <a:schemeClr val="accent1">
              <a:alpha val="30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US">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FCD66BDA-68ED-4246-8EED-ED02D434FCCE}"/>
              </a:ext>
            </a:extLst>
          </p:cNvPr>
          <p:cNvSpPr txBox="1">
            <a:spLocks/>
          </p:cNvSpPr>
          <p:nvPr/>
        </p:nvSpPr>
        <p:spPr>
          <a:xfrm>
            <a:off x="6008914" y="4246604"/>
            <a:ext cx="1828800" cy="1143000"/>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200" b="1" i="0" kern="1200" baseline="0">
                <a:solidFill>
                  <a:srgbClr val="546223"/>
                </a:solidFill>
                <a:latin typeface="Roboto Black" charset="0"/>
                <a:ea typeface="Roboto Black" charset="0"/>
                <a:cs typeface="Roboto Black" charset="0"/>
              </a:defRPr>
            </a:lvl1pPr>
          </a:lstStyle>
          <a:p>
            <a:r>
              <a:rPr lang="en-US" altLang="en-US" dirty="0">
                <a:latin typeface="Arial" panose="020B0604020202020204" pitchFamily="34" charset="0"/>
                <a:cs typeface="Arial" panose="020B0604020202020204" pitchFamily="34" charset="0"/>
              </a:rPr>
              <a:t>Partial Bench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4">
            <a:extLst>
              <a:ext uri="{FF2B5EF4-FFF2-40B4-BE49-F238E27FC236}">
                <a16:creationId xmlns:a16="http://schemas.microsoft.com/office/drawing/2014/main" id="{739DE04B-B6E8-4200-851C-3B106C61FB9A}"/>
              </a:ext>
            </a:extLst>
          </p:cNvPr>
          <p:cNvSpPr>
            <a:spLocks noGrp="1" noChangeArrowheads="1"/>
          </p:cNvSpPr>
          <p:nvPr>
            <p:ph type="title"/>
          </p:nvPr>
        </p:nvSpPr>
        <p:spPr>
          <a:xfrm>
            <a:off x="675968" y="1145460"/>
            <a:ext cx="3448664" cy="1371600"/>
          </a:xfrm>
        </p:spPr>
        <p:txBody>
          <a:bodyPr/>
          <a:lstStyle/>
          <a:p>
            <a:r>
              <a:rPr lang="en-US" altLang="en-US" sz="4000" dirty="0">
                <a:latin typeface="Roboto" panose="02000000000000000000" pitchFamily="2" charset="0"/>
                <a:ea typeface="Roboto" panose="02000000000000000000" pitchFamily="2" charset="0"/>
                <a:cs typeface="Roboto" panose="02000000000000000000" pitchFamily="2" charset="0"/>
              </a:rPr>
              <a:t>User Groups</a:t>
            </a:r>
          </a:p>
        </p:txBody>
      </p:sp>
      <p:pic>
        <p:nvPicPr>
          <p:cNvPr id="90115" name="Picture 6" descr="DSCN0848">
            <a:extLst>
              <a:ext uri="{FF2B5EF4-FFF2-40B4-BE49-F238E27FC236}">
                <a16:creationId xmlns:a16="http://schemas.microsoft.com/office/drawing/2014/main" id="{71290459-A2CB-420B-8A4A-CC0A56414F77}"/>
              </a:ext>
            </a:extLst>
          </p:cNvPr>
          <p:cNvPicPr>
            <a:picLocks noChangeAspect="1" noChangeArrowheads="1"/>
          </p:cNvPicPr>
          <p:nvPr/>
        </p:nvPicPr>
        <p:blipFill>
          <a:blip r:embed="rId2">
            <a:lum contrast="30000"/>
            <a:extLst>
              <a:ext uri="{28A0092B-C50C-407E-A947-70E740481C1C}">
                <a14:useLocalDpi xmlns:a14="http://schemas.microsoft.com/office/drawing/2010/main" val="0"/>
              </a:ext>
            </a:extLst>
          </a:blip>
          <a:srcRect/>
          <a:stretch>
            <a:fillRect/>
          </a:stretch>
        </p:blipFill>
        <p:spPr bwMode="auto">
          <a:xfrm>
            <a:off x="4495800" y="861550"/>
            <a:ext cx="3448665" cy="2586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7" descr="DSCN0844">
            <a:extLst>
              <a:ext uri="{FF2B5EF4-FFF2-40B4-BE49-F238E27FC236}">
                <a16:creationId xmlns:a16="http://schemas.microsoft.com/office/drawing/2014/main" id="{58FB6AFD-436D-4345-A577-652E8C2FA333}"/>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76200" y="19050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9" descr="DSCN0867">
            <a:extLst>
              <a:ext uri="{FF2B5EF4-FFF2-40B4-BE49-F238E27FC236}">
                <a16:creationId xmlns:a16="http://schemas.microsoft.com/office/drawing/2014/main" id="{6B2DBB2C-792D-408E-AD56-E92C2A01C33C}"/>
              </a:ext>
            </a:extLst>
          </p:cNvPr>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4495800" y="3511550"/>
            <a:ext cx="3448665" cy="250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32B5D62E-8633-4DD0-B85F-D61123C79FF9}"/>
              </a:ext>
            </a:extLst>
          </p:cNvPr>
          <p:cNvSpPr>
            <a:spLocks noGrp="1"/>
          </p:cNvSpPr>
          <p:nvPr>
            <p:ph type="title"/>
          </p:nvPr>
        </p:nvSpPr>
        <p:spPr/>
        <p:txBody>
          <a:bodyPr/>
          <a:lstStyle/>
          <a:p>
            <a:endParaRPr lang="en-US" altLang="en-US">
              <a:latin typeface="Arial" panose="020B0604020202020204" pitchFamily="34" charset="0"/>
              <a:cs typeface="Arial" panose="020B0604020202020204" pitchFamily="34" charset="0"/>
            </a:endParaRPr>
          </a:p>
        </p:txBody>
      </p:sp>
      <p:pic>
        <p:nvPicPr>
          <p:cNvPr id="91139" name="Picture 2">
            <a:extLst>
              <a:ext uri="{FF2B5EF4-FFF2-40B4-BE49-F238E27FC236}">
                <a16:creationId xmlns:a16="http://schemas.microsoft.com/office/drawing/2014/main" id="{EA3E90F9-5D20-4BC6-BAF1-C5601E4D4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9542"/>
            <a:ext cx="9144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 name="TextBox 3">
            <a:extLst>
              <a:ext uri="{FF2B5EF4-FFF2-40B4-BE49-F238E27FC236}">
                <a16:creationId xmlns:a16="http://schemas.microsoft.com/office/drawing/2014/main" id="{7D025418-997C-48F5-B508-352332EE0A2A}"/>
              </a:ext>
            </a:extLst>
          </p:cNvPr>
          <p:cNvSpPr txBox="1"/>
          <p:nvPr/>
        </p:nvSpPr>
        <p:spPr>
          <a:xfrm>
            <a:off x="381000" y="5715000"/>
            <a:ext cx="8457765" cy="253916"/>
          </a:xfrm>
          <a:prstGeom prst="rect">
            <a:avLst/>
          </a:prstGeom>
          <a:noFill/>
        </p:spPr>
        <p:txBody>
          <a:bodyPr wrap="none">
            <a:spAutoFit/>
          </a:bodyPr>
          <a:lstStyle/>
          <a:p>
            <a:pPr>
              <a:defRPr/>
            </a:pPr>
            <a:r>
              <a:rPr lang="en-US" sz="1050" dirty="0">
                <a:solidFill>
                  <a:schemeClr val="tx1"/>
                </a:solidFill>
                <a:latin typeface="Arial" panose="020B0604020202020204" pitchFamily="34" charset="0"/>
                <a:ea typeface="Roboto" panose="02000000000000000000" pitchFamily="2" charset="0"/>
                <a:cs typeface="Arial" panose="020B0604020202020204" pitchFamily="34" charset="0"/>
              </a:rPr>
              <a:t>Source: Equestrian Trail Guidelines for Construction and Maintenance, published by the Conservation Commission of the State of Missouri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703B54-2BBE-5A74-8A65-7A01530D9628}"/>
              </a:ext>
            </a:extLst>
          </p:cNvPr>
          <p:cNvSpPr>
            <a:spLocks noGrp="1"/>
          </p:cNvSpPr>
          <p:nvPr>
            <p:ph type="title"/>
          </p:nvPr>
        </p:nvSpPr>
        <p:spPr>
          <a:xfrm>
            <a:off x="360138" y="915442"/>
            <a:ext cx="8155212" cy="991329"/>
          </a:xfrm>
        </p:spPr>
        <p:txBody>
          <a:bodyPr/>
          <a:lstStyle/>
          <a:p>
            <a:r>
              <a:rPr lang="en-US" dirty="0"/>
              <a:t>The Planning Process</a:t>
            </a:r>
          </a:p>
        </p:txBody>
      </p:sp>
      <p:sp>
        <p:nvSpPr>
          <p:cNvPr id="10" name="Content Placeholder 2">
            <a:extLst>
              <a:ext uri="{FF2B5EF4-FFF2-40B4-BE49-F238E27FC236}">
                <a16:creationId xmlns:a16="http://schemas.microsoft.com/office/drawing/2014/main" id="{7E2A5709-8665-8AFA-8555-BD66B65776A2}"/>
              </a:ext>
            </a:extLst>
          </p:cNvPr>
          <p:cNvSpPr>
            <a:spLocks noGrp="1"/>
          </p:cNvSpPr>
          <p:nvPr>
            <p:ph idx="1"/>
          </p:nvPr>
        </p:nvSpPr>
        <p:spPr>
          <a:xfrm>
            <a:off x="494394" y="2190343"/>
            <a:ext cx="8155212" cy="3752215"/>
          </a:xfrm>
        </p:spPr>
        <p:txBody>
          <a:bodyPr/>
          <a:lstStyle/>
          <a:p>
            <a:r>
              <a:rPr lang="en-US" dirty="0"/>
              <a:t>How does the planning process affect design?</a:t>
            </a:r>
          </a:p>
          <a:p>
            <a:r>
              <a:rPr lang="en-US" dirty="0"/>
              <a:t>Major and Minor Control Points in Trail Corridors</a:t>
            </a:r>
          </a:p>
          <a:p>
            <a:r>
              <a:rPr lang="en-US" dirty="0"/>
              <a:t>Reconnaissance</a:t>
            </a:r>
          </a:p>
          <a:p>
            <a:r>
              <a:rPr lang="en-US" dirty="0"/>
              <a:t>Designing for Capacity, Aesthetics, Safety</a:t>
            </a:r>
          </a:p>
          <a:p>
            <a:r>
              <a:rPr lang="en-US" dirty="0"/>
              <a:t>Resource Specialists</a:t>
            </a:r>
          </a:p>
        </p:txBody>
      </p:sp>
    </p:spTree>
    <p:extLst>
      <p:ext uri="{BB962C8B-B14F-4D97-AF65-F5344CB8AC3E}">
        <p14:creationId xmlns:p14="http://schemas.microsoft.com/office/powerpoint/2010/main" val="3274120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6" descr="Urban trail">
            <a:extLst>
              <a:ext uri="{FF2B5EF4-FFF2-40B4-BE49-F238E27FC236}">
                <a16:creationId xmlns:a16="http://schemas.microsoft.com/office/drawing/2014/main" id="{A736BF69-FDD1-4072-BC2C-2A233CF9C9C0}"/>
              </a:ext>
            </a:extLst>
          </p:cNvPr>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943896" y="1194366"/>
            <a:ext cx="7415981" cy="5019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Box 2">
            <a:extLst>
              <a:ext uri="{FF2B5EF4-FFF2-40B4-BE49-F238E27FC236}">
                <a16:creationId xmlns:a16="http://schemas.microsoft.com/office/drawing/2014/main" id="{616BEEB3-9666-4C7B-9B4E-9370A6A0EB2E}"/>
              </a:ext>
            </a:extLst>
          </p:cNvPr>
          <p:cNvSpPr txBox="1">
            <a:spLocks noChangeArrowheads="1"/>
          </p:cNvSpPr>
          <p:nvPr/>
        </p:nvSpPr>
        <p:spPr bwMode="auto">
          <a:xfrm>
            <a:off x="2999831" y="1536357"/>
            <a:ext cx="332975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r>
              <a:rPr lang="en-US" altLang="en-US" b="1" dirty="0">
                <a:latin typeface="Roboto" panose="02000000000000000000" pitchFamily="2" charset="0"/>
                <a:ea typeface="Roboto" panose="02000000000000000000" pitchFamily="2" charset="0"/>
                <a:cs typeface="Roboto" panose="02000000000000000000" pitchFamily="2" charset="0"/>
              </a:rPr>
              <a:t>Level of Use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4">
            <a:extLst>
              <a:ext uri="{FF2B5EF4-FFF2-40B4-BE49-F238E27FC236}">
                <a16:creationId xmlns:a16="http://schemas.microsoft.com/office/drawing/2014/main" id="{475CA271-1E20-461B-89AE-C4311494D0AF}"/>
              </a:ext>
            </a:extLst>
          </p:cNvPr>
          <p:cNvSpPr>
            <a:spLocks noGrp="1" noChangeArrowheads="1"/>
          </p:cNvSpPr>
          <p:nvPr>
            <p:ph type="title"/>
          </p:nvPr>
        </p:nvSpPr>
        <p:spPr>
          <a:xfrm>
            <a:off x="360138" y="915442"/>
            <a:ext cx="8155212" cy="991329"/>
          </a:xfrm>
        </p:spPr>
        <p:txBody>
          <a:bodyPr anchor="t">
            <a:normAutofit/>
          </a:bodyPr>
          <a:lstStyle/>
          <a:p>
            <a:r>
              <a:rPr lang="en-US" altLang="en-US" dirty="0"/>
              <a:t>Season of Use</a:t>
            </a:r>
          </a:p>
        </p:txBody>
      </p:sp>
      <p:pic>
        <p:nvPicPr>
          <p:cNvPr id="93187" name="Picture 11" descr="DSCN0006">
            <a:extLst>
              <a:ext uri="{FF2B5EF4-FFF2-40B4-BE49-F238E27FC236}">
                <a16:creationId xmlns:a16="http://schemas.microsoft.com/office/drawing/2014/main" id="{38FC439A-FC8C-4F8B-8C9F-BBF3D7F343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14" r="18401" b="-3"/>
          <a:stretch/>
        </p:blipFill>
        <p:spPr bwMode="auto">
          <a:xfrm>
            <a:off x="628650" y="1825625"/>
            <a:ext cx="3886200" cy="4351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3188" name="Picture 12" descr="DSCN0036">
            <a:extLst>
              <a:ext uri="{FF2B5EF4-FFF2-40B4-BE49-F238E27FC236}">
                <a16:creationId xmlns:a16="http://schemas.microsoft.com/office/drawing/2014/main" id="{353FCDFD-BDC6-4223-85B5-641485ED0F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148" r="5867" b="-3"/>
          <a:stretch/>
        </p:blipFill>
        <p:spPr bwMode="auto">
          <a:xfrm>
            <a:off x="4629150" y="1825625"/>
            <a:ext cx="3886200" cy="4351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4">
            <a:extLst>
              <a:ext uri="{FF2B5EF4-FFF2-40B4-BE49-F238E27FC236}">
                <a16:creationId xmlns:a16="http://schemas.microsoft.com/office/drawing/2014/main" id="{8924E7E9-825C-4BF7-9175-139BE30DBA6F}"/>
              </a:ext>
            </a:extLst>
          </p:cNvPr>
          <p:cNvSpPr>
            <a:spLocks noGrp="1" noChangeArrowheads="1"/>
          </p:cNvSpPr>
          <p:nvPr>
            <p:ph type="title"/>
          </p:nvPr>
        </p:nvSpPr>
        <p:spPr>
          <a:xfrm>
            <a:off x="685800" y="754977"/>
            <a:ext cx="7772400" cy="457200"/>
          </a:xfrm>
        </p:spPr>
        <p:txBody>
          <a:bodyPr>
            <a:noAutofit/>
          </a:bodyPr>
          <a:lstStyle/>
          <a:p>
            <a:r>
              <a:rPr lang="en-US" altLang="en-US" dirty="0">
                <a:latin typeface="Arial" panose="020B0604020202020204" pitchFamily="34" charset="0"/>
                <a:cs typeface="Arial" panose="020B0604020202020204" pitchFamily="34" charset="0"/>
              </a:rPr>
              <a:t>Rainfall Intensity</a:t>
            </a:r>
          </a:p>
        </p:txBody>
      </p:sp>
      <p:pic>
        <p:nvPicPr>
          <p:cNvPr id="96259" name="Picture 5" descr="DSCN0077">
            <a:extLst>
              <a:ext uri="{FF2B5EF4-FFF2-40B4-BE49-F238E27FC236}">
                <a16:creationId xmlns:a16="http://schemas.microsoft.com/office/drawing/2014/main" id="{B367A3A6-3733-41AB-B253-27007DA5CAE9}"/>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53444" y="1406525"/>
            <a:ext cx="7662740" cy="4624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Freeform 9">
            <a:extLst>
              <a:ext uri="{FF2B5EF4-FFF2-40B4-BE49-F238E27FC236}">
                <a16:creationId xmlns:a16="http://schemas.microsoft.com/office/drawing/2014/main" id="{E8E987B5-6870-4251-9AA7-6C7D31BB482E}"/>
              </a:ext>
            </a:extLst>
          </p:cNvPr>
          <p:cNvSpPr>
            <a:spLocks/>
          </p:cNvSpPr>
          <p:nvPr/>
        </p:nvSpPr>
        <p:spPr bwMode="auto">
          <a:xfrm>
            <a:off x="2990850" y="1712913"/>
            <a:ext cx="3016250" cy="3738562"/>
          </a:xfrm>
          <a:custGeom>
            <a:avLst/>
            <a:gdLst>
              <a:gd name="T0" fmla="*/ 2147483647 w 1900"/>
              <a:gd name="T1" fmla="*/ 0 h 2355"/>
              <a:gd name="T2" fmla="*/ 2147483647 w 1900"/>
              <a:gd name="T3" fmla="*/ 2147483647 h 2355"/>
              <a:gd name="T4" fmla="*/ 2147483647 w 1900"/>
              <a:gd name="T5" fmla="*/ 2147483647 h 2355"/>
              <a:gd name="T6" fmla="*/ 2147483647 w 1900"/>
              <a:gd name="T7" fmla="*/ 2147483647 h 2355"/>
              <a:gd name="T8" fmla="*/ 2147483647 w 1900"/>
              <a:gd name="T9" fmla="*/ 2147483647 h 2355"/>
              <a:gd name="T10" fmla="*/ 2147483647 w 1900"/>
              <a:gd name="T11" fmla="*/ 2147483647 h 2355"/>
              <a:gd name="T12" fmla="*/ 2147483647 w 1900"/>
              <a:gd name="T13" fmla="*/ 2147483647 h 2355"/>
              <a:gd name="T14" fmla="*/ 2147483647 w 1900"/>
              <a:gd name="T15" fmla="*/ 2147483647 h 2355"/>
              <a:gd name="T16" fmla="*/ 2147483647 w 1900"/>
              <a:gd name="T17" fmla="*/ 2147483647 h 2355"/>
              <a:gd name="T18" fmla="*/ 2147483647 w 1900"/>
              <a:gd name="T19" fmla="*/ 2147483647 h 2355"/>
              <a:gd name="T20" fmla="*/ 2147483647 w 1900"/>
              <a:gd name="T21" fmla="*/ 2147483647 h 2355"/>
              <a:gd name="T22" fmla="*/ 2147483647 w 1900"/>
              <a:gd name="T23" fmla="*/ 2147483647 h 2355"/>
              <a:gd name="T24" fmla="*/ 2147483647 w 1900"/>
              <a:gd name="T25" fmla="*/ 2147483647 h 2355"/>
              <a:gd name="T26" fmla="*/ 2147483647 w 1900"/>
              <a:gd name="T27" fmla="*/ 2147483647 h 2355"/>
              <a:gd name="T28" fmla="*/ 2147483647 w 1900"/>
              <a:gd name="T29" fmla="*/ 2147483647 h 2355"/>
              <a:gd name="T30" fmla="*/ 2147483647 w 1900"/>
              <a:gd name="T31" fmla="*/ 2147483647 h 2355"/>
              <a:gd name="T32" fmla="*/ 2147483647 w 1900"/>
              <a:gd name="T33" fmla="*/ 2147483647 h 2355"/>
              <a:gd name="T34" fmla="*/ 2147483647 w 1900"/>
              <a:gd name="T35" fmla="*/ 2147483647 h 2355"/>
              <a:gd name="T36" fmla="*/ 2147483647 w 1900"/>
              <a:gd name="T37" fmla="*/ 2147483647 h 2355"/>
              <a:gd name="T38" fmla="*/ 2147483647 w 1900"/>
              <a:gd name="T39" fmla="*/ 2147483647 h 2355"/>
              <a:gd name="T40" fmla="*/ 2147483647 w 1900"/>
              <a:gd name="T41" fmla="*/ 2147483647 h 2355"/>
              <a:gd name="T42" fmla="*/ 2147483647 w 1900"/>
              <a:gd name="T43" fmla="*/ 2147483647 h 2355"/>
              <a:gd name="T44" fmla="*/ 2147483647 w 1900"/>
              <a:gd name="T45" fmla="*/ 2147483647 h 2355"/>
              <a:gd name="T46" fmla="*/ 2147483647 w 1900"/>
              <a:gd name="T47" fmla="*/ 2147483647 h 2355"/>
              <a:gd name="T48" fmla="*/ 2147483647 w 1900"/>
              <a:gd name="T49" fmla="*/ 2147483647 h 2355"/>
              <a:gd name="T50" fmla="*/ 2147483647 w 1900"/>
              <a:gd name="T51" fmla="*/ 2147483647 h 235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00"/>
              <a:gd name="T79" fmla="*/ 0 h 2355"/>
              <a:gd name="T80" fmla="*/ 1900 w 1900"/>
              <a:gd name="T81" fmla="*/ 2355 h 235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00" h="2355">
                <a:moveTo>
                  <a:pt x="1900" y="0"/>
                </a:moveTo>
                <a:cubicBezTo>
                  <a:pt x="1876" y="8"/>
                  <a:pt x="1858" y="21"/>
                  <a:pt x="1834" y="29"/>
                </a:cubicBezTo>
                <a:cubicBezTo>
                  <a:pt x="1787" y="63"/>
                  <a:pt x="1709" y="71"/>
                  <a:pt x="1652" y="80"/>
                </a:cubicBezTo>
                <a:cubicBezTo>
                  <a:pt x="1575" y="92"/>
                  <a:pt x="1502" y="117"/>
                  <a:pt x="1426" y="131"/>
                </a:cubicBezTo>
                <a:cubicBezTo>
                  <a:pt x="1409" y="134"/>
                  <a:pt x="1302" y="154"/>
                  <a:pt x="1280" y="160"/>
                </a:cubicBezTo>
                <a:cubicBezTo>
                  <a:pt x="1167" y="193"/>
                  <a:pt x="1058" y="238"/>
                  <a:pt x="945" y="270"/>
                </a:cubicBezTo>
                <a:cubicBezTo>
                  <a:pt x="863" y="293"/>
                  <a:pt x="779" y="308"/>
                  <a:pt x="697" y="328"/>
                </a:cubicBezTo>
                <a:cubicBezTo>
                  <a:pt x="624" y="346"/>
                  <a:pt x="549" y="347"/>
                  <a:pt x="478" y="372"/>
                </a:cubicBezTo>
                <a:cubicBezTo>
                  <a:pt x="427" y="390"/>
                  <a:pt x="375" y="408"/>
                  <a:pt x="325" y="430"/>
                </a:cubicBezTo>
                <a:cubicBezTo>
                  <a:pt x="279" y="451"/>
                  <a:pt x="236" y="481"/>
                  <a:pt x="187" y="496"/>
                </a:cubicBezTo>
                <a:cubicBezTo>
                  <a:pt x="163" y="561"/>
                  <a:pt x="242" y="653"/>
                  <a:pt x="289" y="700"/>
                </a:cubicBezTo>
                <a:cubicBezTo>
                  <a:pt x="303" y="745"/>
                  <a:pt x="347" y="786"/>
                  <a:pt x="376" y="824"/>
                </a:cubicBezTo>
                <a:cubicBezTo>
                  <a:pt x="424" y="887"/>
                  <a:pt x="459" y="958"/>
                  <a:pt x="515" y="1014"/>
                </a:cubicBezTo>
                <a:cubicBezTo>
                  <a:pt x="540" y="1066"/>
                  <a:pt x="515" y="1023"/>
                  <a:pt x="566" y="1079"/>
                </a:cubicBezTo>
                <a:cubicBezTo>
                  <a:pt x="626" y="1145"/>
                  <a:pt x="676" y="1208"/>
                  <a:pt x="748" y="1261"/>
                </a:cubicBezTo>
                <a:cubicBezTo>
                  <a:pt x="761" y="1270"/>
                  <a:pt x="774" y="1279"/>
                  <a:pt x="785" y="1291"/>
                </a:cubicBezTo>
                <a:cubicBezTo>
                  <a:pt x="799" y="1306"/>
                  <a:pt x="821" y="1342"/>
                  <a:pt x="821" y="1342"/>
                </a:cubicBezTo>
                <a:cubicBezTo>
                  <a:pt x="803" y="1400"/>
                  <a:pt x="773" y="1451"/>
                  <a:pt x="755" y="1509"/>
                </a:cubicBezTo>
                <a:cubicBezTo>
                  <a:pt x="749" y="1528"/>
                  <a:pt x="750" y="1550"/>
                  <a:pt x="741" y="1568"/>
                </a:cubicBezTo>
                <a:cubicBezTo>
                  <a:pt x="733" y="1585"/>
                  <a:pt x="715" y="1596"/>
                  <a:pt x="704" y="1611"/>
                </a:cubicBezTo>
                <a:cubicBezTo>
                  <a:pt x="679" y="1645"/>
                  <a:pt x="653" y="1678"/>
                  <a:pt x="631" y="1714"/>
                </a:cubicBezTo>
                <a:cubicBezTo>
                  <a:pt x="558" y="1832"/>
                  <a:pt x="453" y="1931"/>
                  <a:pt x="354" y="2027"/>
                </a:cubicBezTo>
                <a:cubicBezTo>
                  <a:pt x="316" y="2063"/>
                  <a:pt x="293" y="2116"/>
                  <a:pt x="252" y="2151"/>
                </a:cubicBezTo>
                <a:cubicBezTo>
                  <a:pt x="220" y="2178"/>
                  <a:pt x="182" y="2197"/>
                  <a:pt x="150" y="2224"/>
                </a:cubicBezTo>
                <a:cubicBezTo>
                  <a:pt x="120" y="2249"/>
                  <a:pt x="102" y="2281"/>
                  <a:pt x="70" y="2304"/>
                </a:cubicBezTo>
                <a:cubicBezTo>
                  <a:pt x="0" y="2355"/>
                  <a:pt x="71" y="2291"/>
                  <a:pt x="26" y="2333"/>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6943508C-C4BF-4C07-BBCF-07F4D94971C9}"/>
              </a:ext>
            </a:extLst>
          </p:cNvPr>
          <p:cNvSpPr>
            <a:spLocks noGrp="1" noChangeArrowheads="1"/>
          </p:cNvSpPr>
          <p:nvPr>
            <p:ph type="title"/>
          </p:nvPr>
        </p:nvSpPr>
        <p:spPr>
          <a:xfrm>
            <a:off x="152400" y="879988"/>
            <a:ext cx="8610600" cy="1007806"/>
          </a:xfrm>
        </p:spPr>
        <p:txBody>
          <a:bodyPr>
            <a:normAutofit/>
          </a:bodyPr>
          <a:lstStyle/>
          <a:p>
            <a:pPr algn="l"/>
            <a:r>
              <a:rPr lang="en-US" altLang="en-US" dirty="0">
                <a:latin typeface="Arial" panose="020B0604020202020204" pitchFamily="34" charset="0"/>
                <a:cs typeface="Arial" panose="020B0604020202020204" pitchFamily="34" charset="0"/>
              </a:rPr>
              <a:t>Evaluate Existing Trails in the Area: Observe what Grade(s) are Sustainable</a:t>
            </a:r>
          </a:p>
        </p:txBody>
      </p:sp>
      <p:pic>
        <p:nvPicPr>
          <p:cNvPr id="99331" name="Picture 6" descr="DSCN0909">
            <a:extLst>
              <a:ext uri="{FF2B5EF4-FFF2-40B4-BE49-F238E27FC236}">
                <a16:creationId xmlns:a16="http://schemas.microsoft.com/office/drawing/2014/main" id="{FEF48D52-B652-466A-969E-283DAEA8479E}"/>
              </a:ext>
            </a:extLst>
          </p:cNvPr>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a:stretch>
            <a:fillRect/>
          </a:stretch>
        </p:blipFill>
        <p:spPr bwMode="auto">
          <a:xfrm>
            <a:off x="1295400" y="1771650"/>
            <a:ext cx="5960806" cy="4470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F408-B7D2-B11C-CB5C-CB953B3FF8CA}"/>
              </a:ext>
            </a:extLst>
          </p:cNvPr>
          <p:cNvSpPr>
            <a:spLocks noGrp="1"/>
          </p:cNvSpPr>
          <p:nvPr>
            <p:ph type="title"/>
          </p:nvPr>
        </p:nvSpPr>
        <p:spPr>
          <a:xfrm>
            <a:off x="360138" y="915442"/>
            <a:ext cx="8155212" cy="991329"/>
          </a:xfrm>
        </p:spPr>
        <p:txBody>
          <a:bodyPr anchor="t">
            <a:normAutofit/>
          </a:bodyPr>
          <a:lstStyle/>
          <a:p>
            <a:r>
              <a:rPr lang="en-US" dirty="0"/>
              <a:t>Establishing a Grade</a:t>
            </a:r>
          </a:p>
        </p:txBody>
      </p:sp>
      <p:pic>
        <p:nvPicPr>
          <p:cNvPr id="4" name="Picture 1027" descr="Trail Layout 1">
            <a:extLst>
              <a:ext uri="{FF2B5EF4-FFF2-40B4-BE49-F238E27FC236}">
                <a16:creationId xmlns:a16="http://schemas.microsoft.com/office/drawing/2014/main" id="{0A391605-4D7A-AAC2-11F0-8A6CA9912A3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2540" r="1" b="18509"/>
          <a:stretch/>
        </p:blipFill>
        <p:spPr bwMode="auto">
          <a:xfrm>
            <a:off x="506279" y="1906771"/>
            <a:ext cx="8279001" cy="393885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Oval 1030">
            <a:extLst>
              <a:ext uri="{FF2B5EF4-FFF2-40B4-BE49-F238E27FC236}">
                <a16:creationId xmlns:a16="http://schemas.microsoft.com/office/drawing/2014/main" id="{276D4CC4-68DD-8B02-930D-93A9906D0F59}"/>
              </a:ext>
            </a:extLst>
          </p:cNvPr>
          <p:cNvSpPr>
            <a:spLocks noChangeArrowheads="1"/>
          </p:cNvSpPr>
          <p:nvPr/>
        </p:nvSpPr>
        <p:spPr bwMode="auto">
          <a:xfrm>
            <a:off x="5143500" y="1830571"/>
            <a:ext cx="228600" cy="1524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6" name="Oval 1031">
            <a:extLst>
              <a:ext uri="{FF2B5EF4-FFF2-40B4-BE49-F238E27FC236}">
                <a16:creationId xmlns:a16="http://schemas.microsoft.com/office/drawing/2014/main" id="{765C48ED-48CB-1423-3631-61B88FD1C40B}"/>
              </a:ext>
            </a:extLst>
          </p:cNvPr>
          <p:cNvSpPr>
            <a:spLocks noChangeArrowheads="1"/>
          </p:cNvSpPr>
          <p:nvPr/>
        </p:nvSpPr>
        <p:spPr bwMode="auto">
          <a:xfrm>
            <a:off x="8702821" y="4441371"/>
            <a:ext cx="228600" cy="1524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F884653-EAC1-30F5-1D74-9F9EA942C7C5}"/>
              </a:ext>
            </a:extLst>
          </p:cNvPr>
          <p:cNvSpPr txBox="1"/>
          <p:nvPr/>
        </p:nvSpPr>
        <p:spPr>
          <a:xfrm>
            <a:off x="5143500" y="3876200"/>
            <a:ext cx="1534886" cy="1631216"/>
          </a:xfrm>
          <a:prstGeom prst="rect">
            <a:avLst/>
          </a:prstGeom>
          <a:noFill/>
        </p:spPr>
        <p:txBody>
          <a:bodyPr wrap="square">
            <a:spAutoFit/>
          </a:bodyPr>
          <a:lstStyle/>
          <a:p>
            <a:pPr>
              <a:spcBef>
                <a:spcPct val="50000"/>
              </a:spcBef>
            </a:pPr>
            <a:r>
              <a:rPr lang="en-US" altLang="en-US" sz="2000" b="1" dirty="0">
                <a:solidFill>
                  <a:schemeClr val="tx1"/>
                </a:solidFill>
                <a:latin typeface="Roboto" panose="02000000000000000000" pitchFamily="2" charset="0"/>
                <a:ea typeface="Roboto" panose="02000000000000000000" pitchFamily="2" charset="0"/>
                <a:cs typeface="Roboto" panose="02000000000000000000" pitchFamily="2" charset="0"/>
              </a:rPr>
              <a:t>1,000 ft. elevation gain over 10,000 ft. of run</a:t>
            </a:r>
          </a:p>
        </p:txBody>
      </p:sp>
    </p:spTree>
    <p:extLst>
      <p:ext uri="{BB962C8B-B14F-4D97-AF65-F5344CB8AC3E}">
        <p14:creationId xmlns:p14="http://schemas.microsoft.com/office/powerpoint/2010/main" val="223196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ppt_x</p:attrName>
                                        </p:attrNameLst>
                                      </p:cBhvr>
                                      <p:tavLst>
                                        <p:tav tm="0">
                                          <p:val>
                                            <p:fltVal val="0.5"/>
                                          </p:val>
                                        </p:tav>
                                        <p:tav tm="100000">
                                          <p:val>
                                            <p:strVal val="#ppt_x"/>
                                          </p:val>
                                        </p:tav>
                                      </p:tavLst>
                                    </p:anim>
                                    <p:anim calcmode="lin" valueType="num">
                                      <p:cBhvr>
                                        <p:cTn id="10" dur="500" fill="hold"/>
                                        <p:tgtEl>
                                          <p:spTgt spid="5"/>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26F5FB92-52F0-40D4-8FA3-4D7E27225D19}"/>
              </a:ext>
            </a:extLst>
          </p:cNvPr>
          <p:cNvSpPr>
            <a:spLocks noGrp="1" noChangeArrowheads="1"/>
          </p:cNvSpPr>
          <p:nvPr>
            <p:ph type="title"/>
          </p:nvPr>
        </p:nvSpPr>
        <p:spPr>
          <a:xfrm>
            <a:off x="152399" y="750207"/>
            <a:ext cx="8871857" cy="764268"/>
          </a:xfrm>
        </p:spPr>
        <p:txBody>
          <a:bodyPr>
            <a:normAutofit fontScale="90000"/>
          </a:bodyPr>
          <a:lstStyle/>
          <a:p>
            <a:pPr algn="l"/>
            <a:r>
              <a:rPr lang="en-US" altLang="en-US" sz="3600" dirty="0">
                <a:solidFill>
                  <a:schemeClr val="tx1"/>
                </a:solidFill>
                <a:latin typeface="Roboto" panose="02000000000000000000" pitchFamily="2" charset="0"/>
                <a:ea typeface="Roboto" panose="02000000000000000000" pitchFamily="2" charset="0"/>
                <a:cs typeface="Roboto" panose="02000000000000000000" pitchFamily="2" charset="0"/>
              </a:rPr>
              <a:t>Calculate your grade between control points</a:t>
            </a:r>
          </a:p>
        </p:txBody>
      </p:sp>
      <p:pic>
        <p:nvPicPr>
          <p:cNvPr id="107523" name="Picture 3" descr="Trail Layout Base">
            <a:extLst>
              <a:ext uri="{FF2B5EF4-FFF2-40B4-BE49-F238E27FC236}">
                <a16:creationId xmlns:a16="http://schemas.microsoft.com/office/drawing/2014/main" id="{AC963F61-262A-480C-B15E-BFE715A84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50" y="1252872"/>
            <a:ext cx="7277100" cy="501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Oval 4">
            <a:extLst>
              <a:ext uri="{FF2B5EF4-FFF2-40B4-BE49-F238E27FC236}">
                <a16:creationId xmlns:a16="http://schemas.microsoft.com/office/drawing/2014/main" id="{19F6FEDB-BEEE-446E-A305-FBFE496952C4}"/>
              </a:ext>
            </a:extLst>
          </p:cNvPr>
          <p:cNvSpPr>
            <a:spLocks noChangeArrowheads="1"/>
          </p:cNvSpPr>
          <p:nvPr/>
        </p:nvSpPr>
        <p:spPr bwMode="auto">
          <a:xfrm>
            <a:off x="4821012" y="1980746"/>
            <a:ext cx="152400" cy="2286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solidFill>
                <a:schemeClr val="tx1"/>
              </a:solidFill>
              <a:latin typeface="Arial" panose="020B0604020202020204" pitchFamily="34" charset="0"/>
              <a:cs typeface="Arial" panose="020B0604020202020204" pitchFamily="34" charset="0"/>
            </a:endParaRPr>
          </a:p>
        </p:txBody>
      </p:sp>
      <p:sp>
        <p:nvSpPr>
          <p:cNvPr id="107525" name="Oval 5">
            <a:extLst>
              <a:ext uri="{FF2B5EF4-FFF2-40B4-BE49-F238E27FC236}">
                <a16:creationId xmlns:a16="http://schemas.microsoft.com/office/drawing/2014/main" id="{09503672-6620-4DDE-ABC6-2C5DDBA81BF7}"/>
              </a:ext>
            </a:extLst>
          </p:cNvPr>
          <p:cNvSpPr>
            <a:spLocks noChangeArrowheads="1"/>
          </p:cNvSpPr>
          <p:nvPr/>
        </p:nvSpPr>
        <p:spPr bwMode="auto">
          <a:xfrm>
            <a:off x="3385991" y="4015905"/>
            <a:ext cx="228600" cy="1524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solidFill>
                <a:schemeClr val="tx1"/>
              </a:solidFill>
              <a:latin typeface="Arial" panose="020B0604020202020204" pitchFamily="34" charset="0"/>
              <a:cs typeface="Arial" panose="020B0604020202020204" pitchFamily="34" charset="0"/>
            </a:endParaRPr>
          </a:p>
        </p:txBody>
      </p:sp>
      <p:sp>
        <p:nvSpPr>
          <p:cNvPr id="107526" name="Oval 6">
            <a:extLst>
              <a:ext uri="{FF2B5EF4-FFF2-40B4-BE49-F238E27FC236}">
                <a16:creationId xmlns:a16="http://schemas.microsoft.com/office/drawing/2014/main" id="{72430C75-08D3-400E-B221-D2FB4CBCE8E7}"/>
              </a:ext>
            </a:extLst>
          </p:cNvPr>
          <p:cNvSpPr>
            <a:spLocks noChangeArrowheads="1"/>
          </p:cNvSpPr>
          <p:nvPr/>
        </p:nvSpPr>
        <p:spPr bwMode="auto">
          <a:xfrm>
            <a:off x="4977953" y="3665539"/>
            <a:ext cx="152400" cy="2286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solidFill>
                <a:schemeClr val="tx1"/>
              </a:solidFill>
              <a:latin typeface="Arial" panose="020B0604020202020204" pitchFamily="34" charset="0"/>
              <a:cs typeface="Arial" panose="020B0604020202020204" pitchFamily="34" charset="0"/>
            </a:endParaRPr>
          </a:p>
        </p:txBody>
      </p:sp>
      <p:sp>
        <p:nvSpPr>
          <p:cNvPr id="107527" name="Oval 7">
            <a:extLst>
              <a:ext uri="{FF2B5EF4-FFF2-40B4-BE49-F238E27FC236}">
                <a16:creationId xmlns:a16="http://schemas.microsoft.com/office/drawing/2014/main" id="{1023C09A-57F8-48EC-89D4-2EC09C780C93}"/>
              </a:ext>
            </a:extLst>
          </p:cNvPr>
          <p:cNvSpPr>
            <a:spLocks noChangeArrowheads="1"/>
          </p:cNvSpPr>
          <p:nvPr/>
        </p:nvSpPr>
        <p:spPr bwMode="auto">
          <a:xfrm>
            <a:off x="5861052" y="6087817"/>
            <a:ext cx="152400" cy="2286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solidFill>
                <a:schemeClr val="tx1"/>
              </a:solidFill>
              <a:latin typeface="Arial" panose="020B0604020202020204" pitchFamily="34" charset="0"/>
              <a:cs typeface="Arial" panose="020B0604020202020204" pitchFamily="34" charset="0"/>
            </a:endParaRPr>
          </a:p>
        </p:txBody>
      </p:sp>
      <p:sp>
        <p:nvSpPr>
          <p:cNvPr id="107528" name="Freeform 8">
            <a:extLst>
              <a:ext uri="{FF2B5EF4-FFF2-40B4-BE49-F238E27FC236}">
                <a16:creationId xmlns:a16="http://schemas.microsoft.com/office/drawing/2014/main" id="{97BF7DEA-3FD5-42C0-ADD1-542129DB3E41}"/>
              </a:ext>
            </a:extLst>
          </p:cNvPr>
          <p:cNvSpPr>
            <a:spLocks/>
          </p:cNvSpPr>
          <p:nvPr/>
        </p:nvSpPr>
        <p:spPr bwMode="auto">
          <a:xfrm>
            <a:off x="4919663" y="1325993"/>
            <a:ext cx="221887" cy="627312"/>
          </a:xfrm>
          <a:custGeom>
            <a:avLst/>
            <a:gdLst>
              <a:gd name="T0" fmla="*/ 2147483647 w 316"/>
              <a:gd name="T1" fmla="*/ 0 h 562"/>
              <a:gd name="T2" fmla="*/ 2147483647 w 316"/>
              <a:gd name="T3" fmla="*/ 2147483647 h 562"/>
              <a:gd name="T4" fmla="*/ 2147483647 w 316"/>
              <a:gd name="T5" fmla="*/ 2147483647 h 562"/>
              <a:gd name="T6" fmla="*/ 2147483647 w 316"/>
              <a:gd name="T7" fmla="*/ 2147483647 h 562"/>
              <a:gd name="T8" fmla="*/ 2147483647 w 316"/>
              <a:gd name="T9" fmla="*/ 2147483647 h 562"/>
              <a:gd name="T10" fmla="*/ 2147483647 w 316"/>
              <a:gd name="T11" fmla="*/ 2147483647 h 562"/>
              <a:gd name="T12" fmla="*/ 2147483647 w 316"/>
              <a:gd name="T13" fmla="*/ 2147483647 h 562"/>
              <a:gd name="T14" fmla="*/ 2147483647 w 316"/>
              <a:gd name="T15" fmla="*/ 2147483647 h 562"/>
              <a:gd name="T16" fmla="*/ 0 60000 65536"/>
              <a:gd name="T17" fmla="*/ 0 60000 65536"/>
              <a:gd name="T18" fmla="*/ 0 60000 65536"/>
              <a:gd name="T19" fmla="*/ 0 60000 65536"/>
              <a:gd name="T20" fmla="*/ 0 60000 65536"/>
              <a:gd name="T21" fmla="*/ 0 60000 65536"/>
              <a:gd name="T22" fmla="*/ 0 60000 65536"/>
              <a:gd name="T23" fmla="*/ 0 60000 65536"/>
              <a:gd name="T24" fmla="*/ 0 w 316"/>
              <a:gd name="T25" fmla="*/ 0 h 562"/>
              <a:gd name="T26" fmla="*/ 316 w 316"/>
              <a:gd name="T27" fmla="*/ 562 h 5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6" h="562">
                <a:moveTo>
                  <a:pt x="316" y="0"/>
                </a:moveTo>
                <a:cubicBezTo>
                  <a:pt x="310" y="6"/>
                  <a:pt x="302" y="11"/>
                  <a:pt x="298" y="19"/>
                </a:cubicBezTo>
                <a:cubicBezTo>
                  <a:pt x="290" y="36"/>
                  <a:pt x="280" y="74"/>
                  <a:pt x="280" y="74"/>
                </a:cubicBezTo>
                <a:cubicBezTo>
                  <a:pt x="273" y="186"/>
                  <a:pt x="280" y="332"/>
                  <a:pt x="152" y="375"/>
                </a:cubicBezTo>
                <a:cubicBezTo>
                  <a:pt x="138" y="389"/>
                  <a:pt x="116" y="395"/>
                  <a:pt x="106" y="412"/>
                </a:cubicBezTo>
                <a:cubicBezTo>
                  <a:pt x="96" y="427"/>
                  <a:pt x="76" y="506"/>
                  <a:pt x="60" y="522"/>
                </a:cubicBezTo>
                <a:cubicBezTo>
                  <a:pt x="45" y="537"/>
                  <a:pt x="24" y="546"/>
                  <a:pt x="6" y="558"/>
                </a:cubicBezTo>
                <a:cubicBezTo>
                  <a:pt x="0" y="562"/>
                  <a:pt x="18" y="552"/>
                  <a:pt x="24" y="549"/>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07529" name="Freeform 9">
            <a:extLst>
              <a:ext uri="{FF2B5EF4-FFF2-40B4-BE49-F238E27FC236}">
                <a16:creationId xmlns:a16="http://schemas.microsoft.com/office/drawing/2014/main" id="{877BCA8B-8FE8-4445-9CBE-1D67A47B5497}"/>
              </a:ext>
            </a:extLst>
          </p:cNvPr>
          <p:cNvSpPr>
            <a:spLocks/>
          </p:cNvSpPr>
          <p:nvPr/>
        </p:nvSpPr>
        <p:spPr bwMode="auto">
          <a:xfrm>
            <a:off x="3262313" y="1861677"/>
            <a:ext cx="1525251" cy="2102989"/>
          </a:xfrm>
          <a:custGeom>
            <a:avLst/>
            <a:gdLst>
              <a:gd name="T0" fmla="*/ 2147483647 w 996"/>
              <a:gd name="T1" fmla="*/ 2147483647 h 1408"/>
              <a:gd name="T2" fmla="*/ 2147483647 w 996"/>
              <a:gd name="T3" fmla="*/ 2147483647 h 1408"/>
              <a:gd name="T4" fmla="*/ 2147483647 w 996"/>
              <a:gd name="T5" fmla="*/ 2147483647 h 1408"/>
              <a:gd name="T6" fmla="*/ 2147483647 w 996"/>
              <a:gd name="T7" fmla="*/ 2147483647 h 1408"/>
              <a:gd name="T8" fmla="*/ 2147483647 w 996"/>
              <a:gd name="T9" fmla="*/ 2147483647 h 1408"/>
              <a:gd name="T10" fmla="*/ 2147483647 w 996"/>
              <a:gd name="T11" fmla="*/ 2147483647 h 1408"/>
              <a:gd name="T12" fmla="*/ 2147483647 w 996"/>
              <a:gd name="T13" fmla="*/ 2147483647 h 1408"/>
              <a:gd name="T14" fmla="*/ 2147483647 w 996"/>
              <a:gd name="T15" fmla="*/ 2147483647 h 1408"/>
              <a:gd name="T16" fmla="*/ 2147483647 w 996"/>
              <a:gd name="T17" fmla="*/ 0 h 1408"/>
              <a:gd name="T18" fmla="*/ 2147483647 w 996"/>
              <a:gd name="T19" fmla="*/ 2147483647 h 1408"/>
              <a:gd name="T20" fmla="*/ 2147483647 w 996"/>
              <a:gd name="T21" fmla="*/ 2147483647 h 1408"/>
              <a:gd name="T22" fmla="*/ 2147483647 w 996"/>
              <a:gd name="T23" fmla="*/ 2147483647 h 1408"/>
              <a:gd name="T24" fmla="*/ 2147483647 w 996"/>
              <a:gd name="T25" fmla="*/ 2147483647 h 1408"/>
              <a:gd name="T26" fmla="*/ 2147483647 w 996"/>
              <a:gd name="T27" fmla="*/ 2147483647 h 1408"/>
              <a:gd name="T28" fmla="*/ 2147483647 w 996"/>
              <a:gd name="T29" fmla="*/ 2147483647 h 1408"/>
              <a:gd name="T30" fmla="*/ 2147483647 w 996"/>
              <a:gd name="T31" fmla="*/ 2147483647 h 1408"/>
              <a:gd name="T32" fmla="*/ 2147483647 w 996"/>
              <a:gd name="T33" fmla="*/ 2147483647 h 1408"/>
              <a:gd name="T34" fmla="*/ 2147483647 w 996"/>
              <a:gd name="T35" fmla="*/ 2147483647 h 1408"/>
              <a:gd name="T36" fmla="*/ 2147483647 w 996"/>
              <a:gd name="T37" fmla="*/ 2147483647 h 1408"/>
              <a:gd name="T38" fmla="*/ 2147483647 w 996"/>
              <a:gd name="T39" fmla="*/ 2147483647 h 1408"/>
              <a:gd name="T40" fmla="*/ 2147483647 w 996"/>
              <a:gd name="T41" fmla="*/ 2147483647 h 1408"/>
              <a:gd name="T42" fmla="*/ 2147483647 w 996"/>
              <a:gd name="T43" fmla="*/ 2147483647 h 1408"/>
              <a:gd name="T44" fmla="*/ 2147483647 w 996"/>
              <a:gd name="T45" fmla="*/ 2147483647 h 1408"/>
              <a:gd name="T46" fmla="*/ 2147483647 w 996"/>
              <a:gd name="T47" fmla="*/ 2147483647 h 1408"/>
              <a:gd name="T48" fmla="*/ 2147483647 w 996"/>
              <a:gd name="T49" fmla="*/ 2147483647 h 1408"/>
              <a:gd name="T50" fmla="*/ 2147483647 w 996"/>
              <a:gd name="T51" fmla="*/ 2147483647 h 1408"/>
              <a:gd name="T52" fmla="*/ 2147483647 w 996"/>
              <a:gd name="T53" fmla="*/ 2147483647 h 140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96"/>
              <a:gd name="T82" fmla="*/ 0 h 1408"/>
              <a:gd name="T83" fmla="*/ 996 w 996"/>
              <a:gd name="T84" fmla="*/ 1408 h 140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96" h="1408">
                <a:moveTo>
                  <a:pt x="996" y="183"/>
                </a:moveTo>
                <a:cubicBezTo>
                  <a:pt x="987" y="182"/>
                  <a:pt x="929" y="175"/>
                  <a:pt x="913" y="165"/>
                </a:cubicBezTo>
                <a:cubicBezTo>
                  <a:pt x="906" y="160"/>
                  <a:pt x="903" y="150"/>
                  <a:pt x="895" y="146"/>
                </a:cubicBezTo>
                <a:cubicBezTo>
                  <a:pt x="878" y="137"/>
                  <a:pt x="840" y="128"/>
                  <a:pt x="840" y="128"/>
                </a:cubicBezTo>
                <a:cubicBezTo>
                  <a:pt x="824" y="117"/>
                  <a:pt x="812" y="100"/>
                  <a:pt x="795" y="91"/>
                </a:cubicBezTo>
                <a:cubicBezTo>
                  <a:pt x="778" y="82"/>
                  <a:pt x="740" y="73"/>
                  <a:pt x="740" y="73"/>
                </a:cubicBezTo>
                <a:cubicBezTo>
                  <a:pt x="685" y="21"/>
                  <a:pt x="761" y="87"/>
                  <a:pt x="694" y="46"/>
                </a:cubicBezTo>
                <a:cubicBezTo>
                  <a:pt x="685" y="40"/>
                  <a:pt x="668" y="14"/>
                  <a:pt x="657" y="9"/>
                </a:cubicBezTo>
                <a:cubicBezTo>
                  <a:pt x="643" y="3"/>
                  <a:pt x="627" y="3"/>
                  <a:pt x="612" y="0"/>
                </a:cubicBezTo>
                <a:cubicBezTo>
                  <a:pt x="594" y="6"/>
                  <a:pt x="570" y="11"/>
                  <a:pt x="557" y="27"/>
                </a:cubicBezTo>
                <a:cubicBezTo>
                  <a:pt x="551" y="35"/>
                  <a:pt x="553" y="47"/>
                  <a:pt x="548" y="55"/>
                </a:cubicBezTo>
                <a:cubicBezTo>
                  <a:pt x="536" y="75"/>
                  <a:pt x="522" y="75"/>
                  <a:pt x="502" y="82"/>
                </a:cubicBezTo>
                <a:cubicBezTo>
                  <a:pt x="469" y="117"/>
                  <a:pt x="442" y="155"/>
                  <a:pt x="411" y="192"/>
                </a:cubicBezTo>
                <a:cubicBezTo>
                  <a:pt x="387" y="221"/>
                  <a:pt x="350" y="236"/>
                  <a:pt x="328" y="265"/>
                </a:cubicBezTo>
                <a:cubicBezTo>
                  <a:pt x="266" y="348"/>
                  <a:pt x="316" y="297"/>
                  <a:pt x="273" y="338"/>
                </a:cubicBezTo>
                <a:cubicBezTo>
                  <a:pt x="241" y="438"/>
                  <a:pt x="291" y="290"/>
                  <a:pt x="246" y="393"/>
                </a:cubicBezTo>
                <a:cubicBezTo>
                  <a:pt x="227" y="436"/>
                  <a:pt x="231" y="463"/>
                  <a:pt x="200" y="494"/>
                </a:cubicBezTo>
                <a:cubicBezTo>
                  <a:pt x="195" y="515"/>
                  <a:pt x="182" y="536"/>
                  <a:pt x="182" y="558"/>
                </a:cubicBezTo>
                <a:cubicBezTo>
                  <a:pt x="182" y="622"/>
                  <a:pt x="213" y="680"/>
                  <a:pt x="228" y="741"/>
                </a:cubicBezTo>
                <a:cubicBezTo>
                  <a:pt x="225" y="805"/>
                  <a:pt x="231" y="870"/>
                  <a:pt x="219" y="933"/>
                </a:cubicBezTo>
                <a:cubicBezTo>
                  <a:pt x="217" y="943"/>
                  <a:pt x="200" y="938"/>
                  <a:pt x="191" y="942"/>
                </a:cubicBezTo>
                <a:cubicBezTo>
                  <a:pt x="161" y="957"/>
                  <a:pt x="150" y="976"/>
                  <a:pt x="118" y="987"/>
                </a:cubicBezTo>
                <a:cubicBezTo>
                  <a:pt x="112" y="993"/>
                  <a:pt x="107" y="1001"/>
                  <a:pt x="100" y="1006"/>
                </a:cubicBezTo>
                <a:cubicBezTo>
                  <a:pt x="92" y="1011"/>
                  <a:pt x="74" y="1005"/>
                  <a:pt x="72" y="1015"/>
                </a:cubicBezTo>
                <a:cubicBezTo>
                  <a:pt x="22" y="1311"/>
                  <a:pt x="116" y="1163"/>
                  <a:pt x="17" y="1262"/>
                </a:cubicBezTo>
                <a:cubicBezTo>
                  <a:pt x="0" y="1312"/>
                  <a:pt x="25" y="1324"/>
                  <a:pt x="54" y="1362"/>
                </a:cubicBezTo>
                <a:cubicBezTo>
                  <a:pt x="65" y="1377"/>
                  <a:pt x="91" y="1389"/>
                  <a:pt x="91" y="1408"/>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07530" name="Freeform 10">
            <a:extLst>
              <a:ext uri="{FF2B5EF4-FFF2-40B4-BE49-F238E27FC236}">
                <a16:creationId xmlns:a16="http://schemas.microsoft.com/office/drawing/2014/main" id="{DDE31AD1-017D-477F-B622-4C7C059E3FDA}"/>
              </a:ext>
            </a:extLst>
          </p:cNvPr>
          <p:cNvSpPr>
            <a:spLocks/>
          </p:cNvSpPr>
          <p:nvPr/>
        </p:nvSpPr>
        <p:spPr bwMode="auto">
          <a:xfrm>
            <a:off x="3332163" y="4267994"/>
            <a:ext cx="280844" cy="1561947"/>
          </a:xfrm>
          <a:custGeom>
            <a:avLst/>
            <a:gdLst>
              <a:gd name="T0" fmla="*/ 2147483647 w 314"/>
              <a:gd name="T1" fmla="*/ 0 h 1271"/>
              <a:gd name="T2" fmla="*/ 2147483647 w 314"/>
              <a:gd name="T3" fmla="*/ 2147483647 h 1271"/>
              <a:gd name="T4" fmla="*/ 2147483647 w 314"/>
              <a:gd name="T5" fmla="*/ 2147483647 h 1271"/>
              <a:gd name="T6" fmla="*/ 2147483647 w 314"/>
              <a:gd name="T7" fmla="*/ 2147483647 h 1271"/>
              <a:gd name="T8" fmla="*/ 2147483647 w 314"/>
              <a:gd name="T9" fmla="*/ 2147483647 h 1271"/>
              <a:gd name="T10" fmla="*/ 2147483647 w 314"/>
              <a:gd name="T11" fmla="*/ 2147483647 h 1271"/>
              <a:gd name="T12" fmla="*/ 2147483647 w 314"/>
              <a:gd name="T13" fmla="*/ 2147483647 h 1271"/>
              <a:gd name="T14" fmla="*/ 2147483647 w 314"/>
              <a:gd name="T15" fmla="*/ 2147483647 h 1271"/>
              <a:gd name="T16" fmla="*/ 2147483647 w 314"/>
              <a:gd name="T17" fmla="*/ 2147483647 h 1271"/>
              <a:gd name="T18" fmla="*/ 2147483647 w 314"/>
              <a:gd name="T19" fmla="*/ 2147483647 h 1271"/>
              <a:gd name="T20" fmla="*/ 2147483647 w 314"/>
              <a:gd name="T21" fmla="*/ 2147483647 h 1271"/>
              <a:gd name="T22" fmla="*/ 2147483647 w 314"/>
              <a:gd name="T23" fmla="*/ 2147483647 h 1271"/>
              <a:gd name="T24" fmla="*/ 2147483647 w 314"/>
              <a:gd name="T25" fmla="*/ 2147483647 h 1271"/>
              <a:gd name="T26" fmla="*/ 2147483647 w 314"/>
              <a:gd name="T27" fmla="*/ 2147483647 h 1271"/>
              <a:gd name="T28" fmla="*/ 2147483647 w 314"/>
              <a:gd name="T29" fmla="*/ 2147483647 h 1271"/>
              <a:gd name="T30" fmla="*/ 2147483647 w 314"/>
              <a:gd name="T31" fmla="*/ 2147483647 h 1271"/>
              <a:gd name="T32" fmla="*/ 2147483647 w 314"/>
              <a:gd name="T33" fmla="*/ 2147483647 h 1271"/>
              <a:gd name="T34" fmla="*/ 2147483647 w 314"/>
              <a:gd name="T35" fmla="*/ 2147483647 h 1271"/>
              <a:gd name="T36" fmla="*/ 2147483647 w 314"/>
              <a:gd name="T37" fmla="*/ 2147483647 h 1271"/>
              <a:gd name="T38" fmla="*/ 2147483647 w 314"/>
              <a:gd name="T39" fmla="*/ 2147483647 h 1271"/>
              <a:gd name="T40" fmla="*/ 2147483647 w 314"/>
              <a:gd name="T41" fmla="*/ 2147483647 h 1271"/>
              <a:gd name="T42" fmla="*/ 2147483647 w 314"/>
              <a:gd name="T43" fmla="*/ 2147483647 h 1271"/>
              <a:gd name="T44" fmla="*/ 0 w 314"/>
              <a:gd name="T45" fmla="*/ 2147483647 h 12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4"/>
              <a:gd name="T70" fmla="*/ 0 h 1271"/>
              <a:gd name="T71" fmla="*/ 314 w 314"/>
              <a:gd name="T72" fmla="*/ 1271 h 12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4" h="1271">
                <a:moveTo>
                  <a:pt x="119" y="0"/>
                </a:moveTo>
                <a:cubicBezTo>
                  <a:pt x="125" y="9"/>
                  <a:pt x="129" y="20"/>
                  <a:pt x="137" y="28"/>
                </a:cubicBezTo>
                <a:cubicBezTo>
                  <a:pt x="145" y="36"/>
                  <a:pt x="157" y="38"/>
                  <a:pt x="164" y="46"/>
                </a:cubicBezTo>
                <a:cubicBezTo>
                  <a:pt x="170" y="53"/>
                  <a:pt x="169" y="65"/>
                  <a:pt x="174" y="73"/>
                </a:cubicBezTo>
                <a:cubicBezTo>
                  <a:pt x="179" y="80"/>
                  <a:pt x="186" y="86"/>
                  <a:pt x="192" y="92"/>
                </a:cubicBezTo>
                <a:cubicBezTo>
                  <a:pt x="198" y="110"/>
                  <a:pt x="204" y="128"/>
                  <a:pt x="210" y="146"/>
                </a:cubicBezTo>
                <a:cubicBezTo>
                  <a:pt x="213" y="155"/>
                  <a:pt x="216" y="165"/>
                  <a:pt x="219" y="174"/>
                </a:cubicBezTo>
                <a:cubicBezTo>
                  <a:pt x="222" y="183"/>
                  <a:pt x="228" y="201"/>
                  <a:pt x="228" y="201"/>
                </a:cubicBezTo>
                <a:cubicBezTo>
                  <a:pt x="225" y="229"/>
                  <a:pt x="228" y="258"/>
                  <a:pt x="219" y="284"/>
                </a:cubicBezTo>
                <a:cubicBezTo>
                  <a:pt x="212" y="305"/>
                  <a:pt x="183" y="338"/>
                  <a:pt x="183" y="338"/>
                </a:cubicBezTo>
                <a:cubicBezTo>
                  <a:pt x="164" y="398"/>
                  <a:pt x="191" y="340"/>
                  <a:pt x="146" y="375"/>
                </a:cubicBezTo>
                <a:cubicBezTo>
                  <a:pt x="131" y="387"/>
                  <a:pt x="123" y="407"/>
                  <a:pt x="110" y="421"/>
                </a:cubicBezTo>
                <a:cubicBezTo>
                  <a:pt x="133" y="456"/>
                  <a:pt x="149" y="457"/>
                  <a:pt x="183" y="476"/>
                </a:cubicBezTo>
                <a:cubicBezTo>
                  <a:pt x="202" y="487"/>
                  <a:pt x="238" y="512"/>
                  <a:pt x="238" y="512"/>
                </a:cubicBezTo>
                <a:cubicBezTo>
                  <a:pt x="257" y="541"/>
                  <a:pt x="277" y="553"/>
                  <a:pt x="302" y="576"/>
                </a:cubicBezTo>
                <a:cubicBezTo>
                  <a:pt x="314" y="612"/>
                  <a:pt x="310" y="623"/>
                  <a:pt x="283" y="649"/>
                </a:cubicBezTo>
                <a:cubicBezTo>
                  <a:pt x="268" y="693"/>
                  <a:pt x="258" y="720"/>
                  <a:pt x="238" y="759"/>
                </a:cubicBezTo>
                <a:cubicBezTo>
                  <a:pt x="220" y="795"/>
                  <a:pt x="220" y="830"/>
                  <a:pt x="192" y="860"/>
                </a:cubicBezTo>
                <a:cubicBezTo>
                  <a:pt x="173" y="917"/>
                  <a:pt x="145" y="964"/>
                  <a:pt x="100" y="1006"/>
                </a:cubicBezTo>
                <a:cubicBezTo>
                  <a:pt x="79" y="1071"/>
                  <a:pt x="93" y="1045"/>
                  <a:pt x="64" y="1088"/>
                </a:cubicBezTo>
                <a:cubicBezTo>
                  <a:pt x="61" y="1097"/>
                  <a:pt x="60" y="1108"/>
                  <a:pt x="55" y="1116"/>
                </a:cubicBezTo>
                <a:cubicBezTo>
                  <a:pt x="50" y="1123"/>
                  <a:pt x="40" y="1126"/>
                  <a:pt x="36" y="1134"/>
                </a:cubicBezTo>
                <a:cubicBezTo>
                  <a:pt x="17" y="1172"/>
                  <a:pt x="0" y="1227"/>
                  <a:pt x="0" y="1271"/>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07531" name="Freeform 11">
            <a:extLst>
              <a:ext uri="{FF2B5EF4-FFF2-40B4-BE49-F238E27FC236}">
                <a16:creationId xmlns:a16="http://schemas.microsoft.com/office/drawing/2014/main" id="{7D442BE4-51C2-459A-9B0F-48A57393B115}"/>
              </a:ext>
            </a:extLst>
          </p:cNvPr>
          <p:cNvSpPr>
            <a:spLocks/>
          </p:cNvSpPr>
          <p:nvPr/>
        </p:nvSpPr>
        <p:spPr bwMode="auto">
          <a:xfrm>
            <a:off x="3259138" y="3822437"/>
            <a:ext cx="1736581" cy="2131368"/>
          </a:xfrm>
          <a:custGeom>
            <a:avLst/>
            <a:gdLst>
              <a:gd name="T0" fmla="*/ 2147483647 w 1134"/>
              <a:gd name="T1" fmla="*/ 0 h 1427"/>
              <a:gd name="T2" fmla="*/ 2147483647 w 1134"/>
              <a:gd name="T3" fmla="*/ 2147483647 h 1427"/>
              <a:gd name="T4" fmla="*/ 2147483647 w 1134"/>
              <a:gd name="T5" fmla="*/ 2147483647 h 1427"/>
              <a:gd name="T6" fmla="*/ 2147483647 w 1134"/>
              <a:gd name="T7" fmla="*/ 2147483647 h 1427"/>
              <a:gd name="T8" fmla="*/ 2147483647 w 1134"/>
              <a:gd name="T9" fmla="*/ 2147483647 h 1427"/>
              <a:gd name="T10" fmla="*/ 2147483647 w 1134"/>
              <a:gd name="T11" fmla="*/ 2147483647 h 1427"/>
              <a:gd name="T12" fmla="*/ 2147483647 w 1134"/>
              <a:gd name="T13" fmla="*/ 2147483647 h 1427"/>
              <a:gd name="T14" fmla="*/ 2147483647 w 1134"/>
              <a:gd name="T15" fmla="*/ 2147483647 h 1427"/>
              <a:gd name="T16" fmla="*/ 2147483647 w 1134"/>
              <a:gd name="T17" fmla="*/ 2147483647 h 1427"/>
              <a:gd name="T18" fmla="*/ 2147483647 w 1134"/>
              <a:gd name="T19" fmla="*/ 2147483647 h 1427"/>
              <a:gd name="T20" fmla="*/ 2147483647 w 1134"/>
              <a:gd name="T21" fmla="*/ 2147483647 h 1427"/>
              <a:gd name="T22" fmla="*/ 2147483647 w 1134"/>
              <a:gd name="T23" fmla="*/ 2147483647 h 1427"/>
              <a:gd name="T24" fmla="*/ 2147483647 w 1134"/>
              <a:gd name="T25" fmla="*/ 2147483647 h 1427"/>
              <a:gd name="T26" fmla="*/ 2147483647 w 1134"/>
              <a:gd name="T27" fmla="*/ 2147483647 h 1427"/>
              <a:gd name="T28" fmla="*/ 2147483647 w 1134"/>
              <a:gd name="T29" fmla="*/ 2147483647 h 1427"/>
              <a:gd name="T30" fmla="*/ 2147483647 w 1134"/>
              <a:gd name="T31" fmla="*/ 2147483647 h 1427"/>
              <a:gd name="T32" fmla="*/ 2147483647 w 1134"/>
              <a:gd name="T33" fmla="*/ 2147483647 h 1427"/>
              <a:gd name="T34" fmla="*/ 2147483647 w 1134"/>
              <a:gd name="T35" fmla="*/ 2147483647 h 1427"/>
              <a:gd name="T36" fmla="*/ 2147483647 w 1134"/>
              <a:gd name="T37" fmla="*/ 2147483647 h 1427"/>
              <a:gd name="T38" fmla="*/ 2147483647 w 1134"/>
              <a:gd name="T39" fmla="*/ 2147483647 h 1427"/>
              <a:gd name="T40" fmla="*/ 2147483647 w 1134"/>
              <a:gd name="T41" fmla="*/ 2147483647 h 1427"/>
              <a:gd name="T42" fmla="*/ 2147483647 w 1134"/>
              <a:gd name="T43" fmla="*/ 2147483647 h 1427"/>
              <a:gd name="T44" fmla="*/ 0 w 1134"/>
              <a:gd name="T45" fmla="*/ 2147483647 h 14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34"/>
              <a:gd name="T70" fmla="*/ 0 h 1427"/>
              <a:gd name="T71" fmla="*/ 1134 w 1134"/>
              <a:gd name="T72" fmla="*/ 1427 h 14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34" h="1427">
                <a:moveTo>
                  <a:pt x="1134" y="0"/>
                </a:moveTo>
                <a:cubicBezTo>
                  <a:pt x="1113" y="63"/>
                  <a:pt x="1130" y="42"/>
                  <a:pt x="1097" y="73"/>
                </a:cubicBezTo>
                <a:cubicBezTo>
                  <a:pt x="1084" y="113"/>
                  <a:pt x="1063" y="137"/>
                  <a:pt x="1033" y="165"/>
                </a:cubicBezTo>
                <a:cubicBezTo>
                  <a:pt x="1010" y="235"/>
                  <a:pt x="1009" y="190"/>
                  <a:pt x="951" y="229"/>
                </a:cubicBezTo>
                <a:cubicBezTo>
                  <a:pt x="917" y="252"/>
                  <a:pt x="932" y="240"/>
                  <a:pt x="905" y="265"/>
                </a:cubicBezTo>
                <a:cubicBezTo>
                  <a:pt x="886" y="323"/>
                  <a:pt x="877" y="394"/>
                  <a:pt x="924" y="439"/>
                </a:cubicBezTo>
                <a:cubicBezTo>
                  <a:pt x="956" y="539"/>
                  <a:pt x="906" y="391"/>
                  <a:pt x="951" y="494"/>
                </a:cubicBezTo>
                <a:cubicBezTo>
                  <a:pt x="959" y="512"/>
                  <a:pt x="969" y="549"/>
                  <a:pt x="969" y="549"/>
                </a:cubicBezTo>
                <a:cubicBezTo>
                  <a:pt x="957" y="611"/>
                  <a:pt x="949" y="644"/>
                  <a:pt x="905" y="686"/>
                </a:cubicBezTo>
                <a:cubicBezTo>
                  <a:pt x="894" y="718"/>
                  <a:pt x="875" y="730"/>
                  <a:pt x="860" y="759"/>
                </a:cubicBezTo>
                <a:cubicBezTo>
                  <a:pt x="846" y="787"/>
                  <a:pt x="856" y="790"/>
                  <a:pt x="832" y="814"/>
                </a:cubicBezTo>
                <a:cubicBezTo>
                  <a:pt x="800" y="846"/>
                  <a:pt x="736" y="853"/>
                  <a:pt x="695" y="860"/>
                </a:cubicBezTo>
                <a:cubicBezTo>
                  <a:pt x="677" y="866"/>
                  <a:pt x="658" y="872"/>
                  <a:pt x="640" y="878"/>
                </a:cubicBezTo>
                <a:cubicBezTo>
                  <a:pt x="631" y="881"/>
                  <a:pt x="613" y="887"/>
                  <a:pt x="613" y="887"/>
                </a:cubicBezTo>
                <a:cubicBezTo>
                  <a:pt x="580" y="919"/>
                  <a:pt x="544" y="946"/>
                  <a:pt x="512" y="979"/>
                </a:cubicBezTo>
                <a:cubicBezTo>
                  <a:pt x="493" y="1035"/>
                  <a:pt x="462" y="1084"/>
                  <a:pt x="448" y="1143"/>
                </a:cubicBezTo>
                <a:cubicBezTo>
                  <a:pt x="437" y="1188"/>
                  <a:pt x="447" y="1202"/>
                  <a:pt x="402" y="1216"/>
                </a:cubicBezTo>
                <a:cubicBezTo>
                  <a:pt x="384" y="1210"/>
                  <a:pt x="366" y="1204"/>
                  <a:pt x="348" y="1198"/>
                </a:cubicBezTo>
                <a:cubicBezTo>
                  <a:pt x="330" y="1192"/>
                  <a:pt x="293" y="1216"/>
                  <a:pt x="293" y="1216"/>
                </a:cubicBezTo>
                <a:cubicBezTo>
                  <a:pt x="267" y="1242"/>
                  <a:pt x="227" y="1260"/>
                  <a:pt x="192" y="1271"/>
                </a:cubicBezTo>
                <a:cubicBezTo>
                  <a:pt x="145" y="1302"/>
                  <a:pt x="99" y="1343"/>
                  <a:pt x="46" y="1363"/>
                </a:cubicBezTo>
                <a:cubicBezTo>
                  <a:pt x="34" y="1400"/>
                  <a:pt x="45" y="1381"/>
                  <a:pt x="18" y="1408"/>
                </a:cubicBezTo>
                <a:cubicBezTo>
                  <a:pt x="12" y="1414"/>
                  <a:pt x="0" y="1427"/>
                  <a:pt x="0" y="1427"/>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07532" name="Oval 12">
            <a:extLst>
              <a:ext uri="{FF2B5EF4-FFF2-40B4-BE49-F238E27FC236}">
                <a16:creationId xmlns:a16="http://schemas.microsoft.com/office/drawing/2014/main" id="{B9E787BF-7EB5-4B0E-AF4E-157F31F659EE}"/>
              </a:ext>
            </a:extLst>
          </p:cNvPr>
          <p:cNvSpPr>
            <a:spLocks noChangeArrowheads="1"/>
          </p:cNvSpPr>
          <p:nvPr/>
        </p:nvSpPr>
        <p:spPr bwMode="auto">
          <a:xfrm>
            <a:off x="3179040" y="5849226"/>
            <a:ext cx="228600" cy="1524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endParaRPr lang="en-US" altLang="en-US">
              <a:solidFill>
                <a:schemeClr val="tx1"/>
              </a:solidFill>
              <a:latin typeface="Arial" panose="020B0604020202020204" pitchFamily="34" charset="0"/>
              <a:cs typeface="Arial" panose="020B0604020202020204" pitchFamily="34" charset="0"/>
            </a:endParaRPr>
          </a:p>
        </p:txBody>
      </p:sp>
      <p:sp>
        <p:nvSpPr>
          <p:cNvPr id="107533" name="Text Box 13">
            <a:extLst>
              <a:ext uri="{FF2B5EF4-FFF2-40B4-BE49-F238E27FC236}">
                <a16:creationId xmlns:a16="http://schemas.microsoft.com/office/drawing/2014/main" id="{DAC56632-BEE6-4D94-A1C6-91F310EB47FD}"/>
              </a:ext>
            </a:extLst>
          </p:cNvPr>
          <p:cNvSpPr txBox="1">
            <a:spLocks noChangeArrowheads="1"/>
          </p:cNvSpPr>
          <p:nvPr/>
        </p:nvSpPr>
        <p:spPr bwMode="auto">
          <a:xfrm>
            <a:off x="2367589" y="2180452"/>
            <a:ext cx="15252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dirty="0">
                <a:solidFill>
                  <a:schemeClr val="tx1"/>
                </a:solidFill>
                <a:latin typeface="Roboto" panose="02000000000000000000" pitchFamily="2" charset="0"/>
                <a:ea typeface="Roboto" panose="02000000000000000000" pitchFamily="2" charset="0"/>
                <a:cs typeface="Roboto" panose="02000000000000000000" pitchFamily="2" charset="0"/>
              </a:rPr>
              <a:t>10%</a:t>
            </a:r>
          </a:p>
        </p:txBody>
      </p:sp>
      <p:sp>
        <p:nvSpPr>
          <p:cNvPr id="107534" name="Text Box 14">
            <a:extLst>
              <a:ext uri="{FF2B5EF4-FFF2-40B4-BE49-F238E27FC236}">
                <a16:creationId xmlns:a16="http://schemas.microsoft.com/office/drawing/2014/main" id="{7BB7EDCC-9E1D-4A51-BAA2-5086D190AAC8}"/>
              </a:ext>
            </a:extLst>
          </p:cNvPr>
          <p:cNvSpPr txBox="1">
            <a:spLocks noChangeArrowheads="1"/>
          </p:cNvSpPr>
          <p:nvPr/>
        </p:nvSpPr>
        <p:spPr bwMode="auto">
          <a:xfrm>
            <a:off x="3657599" y="3276600"/>
            <a:ext cx="103490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dirty="0">
                <a:solidFill>
                  <a:schemeClr val="tx1"/>
                </a:solidFill>
                <a:latin typeface="Roboto" panose="02000000000000000000" pitchFamily="2" charset="0"/>
                <a:ea typeface="Roboto" panose="02000000000000000000" pitchFamily="2" charset="0"/>
                <a:cs typeface="Roboto" panose="02000000000000000000" pitchFamily="2" charset="0"/>
              </a:rPr>
              <a:t>8%</a:t>
            </a:r>
          </a:p>
        </p:txBody>
      </p:sp>
      <p:sp>
        <p:nvSpPr>
          <p:cNvPr id="107535" name="Text Box 15">
            <a:extLst>
              <a:ext uri="{FF2B5EF4-FFF2-40B4-BE49-F238E27FC236}">
                <a16:creationId xmlns:a16="http://schemas.microsoft.com/office/drawing/2014/main" id="{E574A5B1-1A49-4D25-9D54-6828A62518F2}"/>
              </a:ext>
            </a:extLst>
          </p:cNvPr>
          <p:cNvSpPr txBox="1">
            <a:spLocks noChangeArrowheads="1"/>
          </p:cNvSpPr>
          <p:nvPr/>
        </p:nvSpPr>
        <p:spPr bwMode="auto">
          <a:xfrm>
            <a:off x="2490478" y="4813281"/>
            <a:ext cx="117460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dirty="0">
                <a:solidFill>
                  <a:schemeClr val="tx1"/>
                </a:solidFill>
                <a:latin typeface="Roboto" panose="02000000000000000000" pitchFamily="2" charset="0"/>
                <a:ea typeface="Roboto" panose="02000000000000000000" pitchFamily="2" charset="0"/>
                <a:cs typeface="Roboto" panose="02000000000000000000" pitchFamily="2" charset="0"/>
              </a:rPr>
              <a:t>7%</a:t>
            </a:r>
          </a:p>
        </p:txBody>
      </p:sp>
      <p:sp>
        <p:nvSpPr>
          <p:cNvPr id="107536" name="Text Box 16">
            <a:extLst>
              <a:ext uri="{FF2B5EF4-FFF2-40B4-BE49-F238E27FC236}">
                <a16:creationId xmlns:a16="http://schemas.microsoft.com/office/drawing/2014/main" id="{5926E508-E9DC-4124-86F7-8FBF2FC1F2C3}"/>
              </a:ext>
            </a:extLst>
          </p:cNvPr>
          <p:cNvSpPr txBox="1">
            <a:spLocks noChangeArrowheads="1"/>
          </p:cNvSpPr>
          <p:nvPr/>
        </p:nvSpPr>
        <p:spPr bwMode="auto">
          <a:xfrm>
            <a:off x="4362739" y="4953000"/>
            <a:ext cx="111617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dirty="0">
                <a:solidFill>
                  <a:schemeClr val="tx1"/>
                </a:solidFill>
                <a:latin typeface="Roboto" panose="02000000000000000000" pitchFamily="2" charset="0"/>
                <a:ea typeface="Roboto" panose="02000000000000000000" pitchFamily="2" charset="0"/>
                <a:cs typeface="Roboto" panose="02000000000000000000" pitchFamily="2" charset="0"/>
              </a:rPr>
              <a:t>9%</a:t>
            </a:r>
          </a:p>
        </p:txBody>
      </p:sp>
      <p:sp>
        <p:nvSpPr>
          <p:cNvPr id="107537" name="Text Box 17">
            <a:extLst>
              <a:ext uri="{FF2B5EF4-FFF2-40B4-BE49-F238E27FC236}">
                <a16:creationId xmlns:a16="http://schemas.microsoft.com/office/drawing/2014/main" id="{620A6718-71CA-434F-B4D7-64D966005FBA}"/>
              </a:ext>
            </a:extLst>
          </p:cNvPr>
          <p:cNvSpPr txBox="1">
            <a:spLocks noChangeArrowheads="1"/>
          </p:cNvSpPr>
          <p:nvPr/>
        </p:nvSpPr>
        <p:spPr bwMode="auto">
          <a:xfrm>
            <a:off x="5670560" y="4279526"/>
            <a:ext cx="111617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dirty="0">
                <a:solidFill>
                  <a:schemeClr val="tx1"/>
                </a:solidFill>
                <a:latin typeface="Roboto" panose="02000000000000000000" pitchFamily="2" charset="0"/>
                <a:ea typeface="Roboto" panose="02000000000000000000" pitchFamily="2" charset="0"/>
                <a:cs typeface="Roboto" panose="02000000000000000000" pitchFamily="2" charset="0"/>
              </a:rPr>
              <a:t>7%</a:t>
            </a:r>
          </a:p>
        </p:txBody>
      </p:sp>
      <p:sp>
        <p:nvSpPr>
          <p:cNvPr id="107538" name="Text Box 18">
            <a:extLst>
              <a:ext uri="{FF2B5EF4-FFF2-40B4-BE49-F238E27FC236}">
                <a16:creationId xmlns:a16="http://schemas.microsoft.com/office/drawing/2014/main" id="{71218E9C-197B-4F0F-95EA-A7DFB17E3DF4}"/>
              </a:ext>
            </a:extLst>
          </p:cNvPr>
          <p:cNvSpPr txBox="1">
            <a:spLocks noChangeArrowheads="1"/>
          </p:cNvSpPr>
          <p:nvPr/>
        </p:nvSpPr>
        <p:spPr bwMode="auto">
          <a:xfrm>
            <a:off x="7543800" y="6019800"/>
            <a:ext cx="6858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a:solidFill>
                  <a:schemeClr val="tx1"/>
                </a:solidFill>
                <a:latin typeface="Arial" panose="020B0604020202020204" pitchFamily="34" charset="0"/>
                <a:cs typeface="Arial" panose="020B0604020202020204" pitchFamily="34" charset="0"/>
              </a:rPr>
              <a:t>6%</a:t>
            </a:r>
          </a:p>
        </p:txBody>
      </p:sp>
      <p:sp>
        <p:nvSpPr>
          <p:cNvPr id="279571" name="Freeform 19">
            <a:extLst>
              <a:ext uri="{FF2B5EF4-FFF2-40B4-BE49-F238E27FC236}">
                <a16:creationId xmlns:a16="http://schemas.microsoft.com/office/drawing/2014/main" id="{62236DF8-142F-46FC-87DD-F0BCFFB706CD}"/>
              </a:ext>
            </a:extLst>
          </p:cNvPr>
          <p:cNvSpPr>
            <a:spLocks/>
          </p:cNvSpPr>
          <p:nvPr/>
        </p:nvSpPr>
        <p:spPr bwMode="auto">
          <a:xfrm>
            <a:off x="5103814" y="3365930"/>
            <a:ext cx="909638" cy="627312"/>
          </a:xfrm>
          <a:custGeom>
            <a:avLst/>
            <a:gdLst>
              <a:gd name="T0" fmla="*/ 0 w 595"/>
              <a:gd name="T1" fmla="*/ 2147483647 h 420"/>
              <a:gd name="T2" fmla="*/ 2147483647 w 595"/>
              <a:gd name="T3" fmla="*/ 2147483647 h 420"/>
              <a:gd name="T4" fmla="*/ 2147483647 w 595"/>
              <a:gd name="T5" fmla="*/ 0 h 420"/>
              <a:gd name="T6" fmla="*/ 2147483647 w 595"/>
              <a:gd name="T7" fmla="*/ 2147483647 h 420"/>
              <a:gd name="T8" fmla="*/ 2147483647 w 595"/>
              <a:gd name="T9" fmla="*/ 2147483647 h 420"/>
              <a:gd name="T10" fmla="*/ 2147483647 w 595"/>
              <a:gd name="T11" fmla="*/ 2147483647 h 420"/>
              <a:gd name="T12" fmla="*/ 2147483647 w 595"/>
              <a:gd name="T13" fmla="*/ 2147483647 h 420"/>
              <a:gd name="T14" fmla="*/ 2147483647 w 595"/>
              <a:gd name="T15" fmla="*/ 2147483647 h 420"/>
              <a:gd name="T16" fmla="*/ 2147483647 w 595"/>
              <a:gd name="T17" fmla="*/ 2147483647 h 420"/>
              <a:gd name="T18" fmla="*/ 2147483647 w 595"/>
              <a:gd name="T19" fmla="*/ 2147483647 h 4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5"/>
              <a:gd name="T31" fmla="*/ 0 h 420"/>
              <a:gd name="T32" fmla="*/ 595 w 595"/>
              <a:gd name="T33" fmla="*/ 420 h 4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5" h="420">
                <a:moveTo>
                  <a:pt x="0" y="210"/>
                </a:moveTo>
                <a:cubicBezTo>
                  <a:pt x="15" y="166"/>
                  <a:pt x="50" y="151"/>
                  <a:pt x="83" y="119"/>
                </a:cubicBezTo>
                <a:cubicBezTo>
                  <a:pt x="104" y="54"/>
                  <a:pt x="148" y="20"/>
                  <a:pt x="211" y="0"/>
                </a:cubicBezTo>
                <a:cubicBezTo>
                  <a:pt x="300" y="15"/>
                  <a:pt x="297" y="27"/>
                  <a:pt x="366" y="73"/>
                </a:cubicBezTo>
                <a:cubicBezTo>
                  <a:pt x="377" y="89"/>
                  <a:pt x="394" y="101"/>
                  <a:pt x="403" y="119"/>
                </a:cubicBezTo>
                <a:cubicBezTo>
                  <a:pt x="447" y="206"/>
                  <a:pt x="397" y="148"/>
                  <a:pt x="439" y="192"/>
                </a:cubicBezTo>
                <a:cubicBezTo>
                  <a:pt x="458" y="250"/>
                  <a:pt x="455" y="251"/>
                  <a:pt x="503" y="283"/>
                </a:cubicBezTo>
                <a:cubicBezTo>
                  <a:pt x="533" y="330"/>
                  <a:pt x="538" y="322"/>
                  <a:pt x="558" y="384"/>
                </a:cubicBezTo>
                <a:cubicBezTo>
                  <a:pt x="561" y="393"/>
                  <a:pt x="558" y="408"/>
                  <a:pt x="567" y="411"/>
                </a:cubicBezTo>
                <a:cubicBezTo>
                  <a:pt x="576" y="414"/>
                  <a:pt x="595" y="420"/>
                  <a:pt x="595" y="420"/>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9572" name="Freeform 20">
            <a:extLst>
              <a:ext uri="{FF2B5EF4-FFF2-40B4-BE49-F238E27FC236}">
                <a16:creationId xmlns:a16="http://schemas.microsoft.com/office/drawing/2014/main" id="{ABDED9C9-48E0-4B89-BCA3-976AA79B7720}"/>
              </a:ext>
            </a:extLst>
          </p:cNvPr>
          <p:cNvSpPr>
            <a:spLocks/>
          </p:cNvSpPr>
          <p:nvPr/>
        </p:nvSpPr>
        <p:spPr bwMode="auto">
          <a:xfrm>
            <a:off x="6030913" y="3999971"/>
            <a:ext cx="1372113" cy="283784"/>
          </a:xfrm>
          <a:custGeom>
            <a:avLst/>
            <a:gdLst>
              <a:gd name="T0" fmla="*/ 2147483647 w 896"/>
              <a:gd name="T1" fmla="*/ 2147483647 h 190"/>
              <a:gd name="T2" fmla="*/ 2147483647 w 896"/>
              <a:gd name="T3" fmla="*/ 2147483647 h 190"/>
              <a:gd name="T4" fmla="*/ 2147483647 w 896"/>
              <a:gd name="T5" fmla="*/ 2147483647 h 190"/>
              <a:gd name="T6" fmla="*/ 2147483647 w 896"/>
              <a:gd name="T7" fmla="*/ 2147483647 h 190"/>
              <a:gd name="T8" fmla="*/ 2147483647 w 896"/>
              <a:gd name="T9" fmla="*/ 2147483647 h 190"/>
              <a:gd name="T10" fmla="*/ 2147483647 w 896"/>
              <a:gd name="T11" fmla="*/ 2147483647 h 190"/>
              <a:gd name="T12" fmla="*/ 2147483647 w 896"/>
              <a:gd name="T13" fmla="*/ 2147483647 h 190"/>
              <a:gd name="T14" fmla="*/ 2147483647 w 896"/>
              <a:gd name="T15" fmla="*/ 2147483647 h 190"/>
              <a:gd name="T16" fmla="*/ 2147483647 w 896"/>
              <a:gd name="T17" fmla="*/ 2147483647 h 190"/>
              <a:gd name="T18" fmla="*/ 2147483647 w 896"/>
              <a:gd name="T19" fmla="*/ 2147483647 h 190"/>
              <a:gd name="T20" fmla="*/ 0 w 896"/>
              <a:gd name="T21" fmla="*/ 2147483647 h 1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6"/>
              <a:gd name="T34" fmla="*/ 0 h 190"/>
              <a:gd name="T35" fmla="*/ 896 w 896"/>
              <a:gd name="T36" fmla="*/ 190 h 1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6" h="190">
                <a:moveTo>
                  <a:pt x="896" y="44"/>
                </a:moveTo>
                <a:cubicBezTo>
                  <a:pt x="802" y="32"/>
                  <a:pt x="848" y="43"/>
                  <a:pt x="768" y="16"/>
                </a:cubicBezTo>
                <a:cubicBezTo>
                  <a:pt x="759" y="13"/>
                  <a:pt x="741" y="7"/>
                  <a:pt x="741" y="7"/>
                </a:cubicBezTo>
                <a:cubicBezTo>
                  <a:pt x="645" y="13"/>
                  <a:pt x="615" y="0"/>
                  <a:pt x="549" y="44"/>
                </a:cubicBezTo>
                <a:cubicBezTo>
                  <a:pt x="515" y="95"/>
                  <a:pt x="535" y="167"/>
                  <a:pt x="467" y="190"/>
                </a:cubicBezTo>
                <a:cubicBezTo>
                  <a:pt x="439" y="181"/>
                  <a:pt x="436" y="183"/>
                  <a:pt x="412" y="163"/>
                </a:cubicBezTo>
                <a:cubicBezTo>
                  <a:pt x="406" y="158"/>
                  <a:pt x="382" y="130"/>
                  <a:pt x="375" y="126"/>
                </a:cubicBezTo>
                <a:cubicBezTo>
                  <a:pt x="358" y="118"/>
                  <a:pt x="338" y="114"/>
                  <a:pt x="320" y="108"/>
                </a:cubicBezTo>
                <a:cubicBezTo>
                  <a:pt x="311" y="105"/>
                  <a:pt x="293" y="99"/>
                  <a:pt x="293" y="99"/>
                </a:cubicBezTo>
                <a:cubicBezTo>
                  <a:pt x="259" y="63"/>
                  <a:pt x="218" y="65"/>
                  <a:pt x="174" y="53"/>
                </a:cubicBezTo>
                <a:cubicBezTo>
                  <a:pt x="87" y="30"/>
                  <a:pt x="99" y="26"/>
                  <a:pt x="0" y="26"/>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9573" name="Freeform 21">
            <a:extLst>
              <a:ext uri="{FF2B5EF4-FFF2-40B4-BE49-F238E27FC236}">
                <a16:creationId xmlns:a16="http://schemas.microsoft.com/office/drawing/2014/main" id="{E2197704-EA60-403D-8257-8123C5F1EC5C}"/>
              </a:ext>
            </a:extLst>
          </p:cNvPr>
          <p:cNvSpPr>
            <a:spLocks/>
          </p:cNvSpPr>
          <p:nvPr/>
        </p:nvSpPr>
        <p:spPr bwMode="auto">
          <a:xfrm>
            <a:off x="7148513" y="4206222"/>
            <a:ext cx="692182" cy="1544383"/>
          </a:xfrm>
          <a:custGeom>
            <a:avLst/>
            <a:gdLst>
              <a:gd name="T0" fmla="*/ 2147483647 w 452"/>
              <a:gd name="T1" fmla="*/ 0 h 1034"/>
              <a:gd name="T2" fmla="*/ 2147483647 w 452"/>
              <a:gd name="T3" fmla="*/ 2147483647 h 1034"/>
              <a:gd name="T4" fmla="*/ 2147483647 w 452"/>
              <a:gd name="T5" fmla="*/ 2147483647 h 1034"/>
              <a:gd name="T6" fmla="*/ 2147483647 w 452"/>
              <a:gd name="T7" fmla="*/ 2147483647 h 1034"/>
              <a:gd name="T8" fmla="*/ 2147483647 w 452"/>
              <a:gd name="T9" fmla="*/ 2147483647 h 1034"/>
              <a:gd name="T10" fmla="*/ 2147483647 w 452"/>
              <a:gd name="T11" fmla="*/ 2147483647 h 1034"/>
              <a:gd name="T12" fmla="*/ 2147483647 w 452"/>
              <a:gd name="T13" fmla="*/ 2147483647 h 1034"/>
              <a:gd name="T14" fmla="*/ 2147483647 w 452"/>
              <a:gd name="T15" fmla="*/ 2147483647 h 1034"/>
              <a:gd name="T16" fmla="*/ 2147483647 w 452"/>
              <a:gd name="T17" fmla="*/ 2147483647 h 1034"/>
              <a:gd name="T18" fmla="*/ 2147483647 w 452"/>
              <a:gd name="T19" fmla="*/ 2147483647 h 1034"/>
              <a:gd name="T20" fmla="*/ 2147483647 w 452"/>
              <a:gd name="T21" fmla="*/ 2147483647 h 1034"/>
              <a:gd name="T22" fmla="*/ 2147483647 w 452"/>
              <a:gd name="T23" fmla="*/ 2147483647 h 1034"/>
              <a:gd name="T24" fmla="*/ 2147483647 w 452"/>
              <a:gd name="T25" fmla="*/ 2147483647 h 1034"/>
              <a:gd name="T26" fmla="*/ 0 w 452"/>
              <a:gd name="T27" fmla="*/ 2147483647 h 10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52"/>
              <a:gd name="T43" fmla="*/ 0 h 1034"/>
              <a:gd name="T44" fmla="*/ 452 w 452"/>
              <a:gd name="T45" fmla="*/ 1034 h 10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52" h="1034">
                <a:moveTo>
                  <a:pt x="229" y="0"/>
                </a:moveTo>
                <a:cubicBezTo>
                  <a:pt x="241" y="37"/>
                  <a:pt x="257" y="43"/>
                  <a:pt x="293" y="55"/>
                </a:cubicBezTo>
                <a:cubicBezTo>
                  <a:pt x="319" y="82"/>
                  <a:pt x="340" y="111"/>
                  <a:pt x="366" y="138"/>
                </a:cubicBezTo>
                <a:cubicBezTo>
                  <a:pt x="383" y="190"/>
                  <a:pt x="374" y="242"/>
                  <a:pt x="357" y="293"/>
                </a:cubicBezTo>
                <a:cubicBezTo>
                  <a:pt x="370" y="386"/>
                  <a:pt x="361" y="340"/>
                  <a:pt x="412" y="394"/>
                </a:cubicBezTo>
                <a:cubicBezTo>
                  <a:pt x="432" y="455"/>
                  <a:pt x="452" y="545"/>
                  <a:pt x="384" y="586"/>
                </a:cubicBezTo>
                <a:cubicBezTo>
                  <a:pt x="376" y="591"/>
                  <a:pt x="365" y="591"/>
                  <a:pt x="357" y="595"/>
                </a:cubicBezTo>
                <a:cubicBezTo>
                  <a:pt x="347" y="600"/>
                  <a:pt x="339" y="607"/>
                  <a:pt x="330" y="613"/>
                </a:cubicBezTo>
                <a:cubicBezTo>
                  <a:pt x="313" y="659"/>
                  <a:pt x="252" y="705"/>
                  <a:pt x="211" y="732"/>
                </a:cubicBezTo>
                <a:cubicBezTo>
                  <a:pt x="198" y="799"/>
                  <a:pt x="169" y="849"/>
                  <a:pt x="119" y="896"/>
                </a:cubicBezTo>
                <a:cubicBezTo>
                  <a:pt x="109" y="927"/>
                  <a:pt x="96" y="946"/>
                  <a:pt x="74" y="970"/>
                </a:cubicBezTo>
                <a:cubicBezTo>
                  <a:pt x="71" y="979"/>
                  <a:pt x="71" y="990"/>
                  <a:pt x="64" y="997"/>
                </a:cubicBezTo>
                <a:cubicBezTo>
                  <a:pt x="57" y="1004"/>
                  <a:pt x="45" y="1002"/>
                  <a:pt x="37" y="1006"/>
                </a:cubicBezTo>
                <a:cubicBezTo>
                  <a:pt x="16" y="1016"/>
                  <a:pt x="13" y="1021"/>
                  <a:pt x="0" y="1034"/>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79574" name="Freeform 22">
            <a:extLst>
              <a:ext uri="{FF2B5EF4-FFF2-40B4-BE49-F238E27FC236}">
                <a16:creationId xmlns:a16="http://schemas.microsoft.com/office/drawing/2014/main" id="{BD0D0C56-019D-4789-8E62-74B21EE39C1C}"/>
              </a:ext>
            </a:extLst>
          </p:cNvPr>
          <p:cNvSpPr>
            <a:spLocks/>
          </p:cNvSpPr>
          <p:nvPr/>
        </p:nvSpPr>
        <p:spPr bwMode="auto">
          <a:xfrm>
            <a:off x="5900738" y="5829941"/>
            <a:ext cx="1162314" cy="428664"/>
          </a:xfrm>
          <a:custGeom>
            <a:avLst/>
            <a:gdLst>
              <a:gd name="T0" fmla="*/ 0 w 759"/>
              <a:gd name="T1" fmla="*/ 2147483647 h 287"/>
              <a:gd name="T2" fmla="*/ 2147483647 w 759"/>
              <a:gd name="T3" fmla="*/ 2147483647 h 287"/>
              <a:gd name="T4" fmla="*/ 2147483647 w 759"/>
              <a:gd name="T5" fmla="*/ 2147483647 h 287"/>
              <a:gd name="T6" fmla="*/ 2147483647 w 759"/>
              <a:gd name="T7" fmla="*/ 2147483647 h 287"/>
              <a:gd name="T8" fmla="*/ 2147483647 w 759"/>
              <a:gd name="T9" fmla="*/ 2147483647 h 287"/>
              <a:gd name="T10" fmla="*/ 2147483647 w 759"/>
              <a:gd name="T11" fmla="*/ 2147483647 h 287"/>
              <a:gd name="T12" fmla="*/ 2147483647 w 759"/>
              <a:gd name="T13" fmla="*/ 2147483647 h 287"/>
              <a:gd name="T14" fmla="*/ 2147483647 w 759"/>
              <a:gd name="T15" fmla="*/ 2147483647 h 287"/>
              <a:gd name="T16" fmla="*/ 0 60000 65536"/>
              <a:gd name="T17" fmla="*/ 0 60000 65536"/>
              <a:gd name="T18" fmla="*/ 0 60000 65536"/>
              <a:gd name="T19" fmla="*/ 0 60000 65536"/>
              <a:gd name="T20" fmla="*/ 0 60000 65536"/>
              <a:gd name="T21" fmla="*/ 0 60000 65536"/>
              <a:gd name="T22" fmla="*/ 0 60000 65536"/>
              <a:gd name="T23" fmla="*/ 0 60000 65536"/>
              <a:gd name="T24" fmla="*/ 0 w 759"/>
              <a:gd name="T25" fmla="*/ 0 h 287"/>
              <a:gd name="T26" fmla="*/ 759 w 759"/>
              <a:gd name="T27" fmla="*/ 287 h 2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9" h="287">
                <a:moveTo>
                  <a:pt x="0" y="287"/>
                </a:moveTo>
                <a:cubicBezTo>
                  <a:pt x="3" y="275"/>
                  <a:pt x="5" y="262"/>
                  <a:pt x="9" y="250"/>
                </a:cubicBezTo>
                <a:cubicBezTo>
                  <a:pt x="15" y="231"/>
                  <a:pt x="28" y="195"/>
                  <a:pt x="28" y="195"/>
                </a:cubicBezTo>
                <a:cubicBezTo>
                  <a:pt x="31" y="174"/>
                  <a:pt x="28" y="151"/>
                  <a:pt x="37" y="131"/>
                </a:cubicBezTo>
                <a:cubicBezTo>
                  <a:pt x="49" y="104"/>
                  <a:pt x="119" y="95"/>
                  <a:pt x="119" y="95"/>
                </a:cubicBezTo>
                <a:cubicBezTo>
                  <a:pt x="209" y="0"/>
                  <a:pt x="365" y="97"/>
                  <a:pt x="485" y="58"/>
                </a:cubicBezTo>
                <a:cubicBezTo>
                  <a:pt x="550" y="15"/>
                  <a:pt x="664" y="25"/>
                  <a:pt x="732" y="21"/>
                </a:cubicBezTo>
                <a:cubicBezTo>
                  <a:pt x="741" y="15"/>
                  <a:pt x="759" y="3"/>
                  <a:pt x="759" y="3"/>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79571"/>
                                        </p:tgtEl>
                                        <p:attrNameLst>
                                          <p:attrName>style.visibility</p:attrName>
                                        </p:attrNameLst>
                                      </p:cBhvr>
                                      <p:to>
                                        <p:strVal val="visible"/>
                                      </p:to>
                                    </p:set>
                                    <p:animEffect transition="in" filter="wipe(left)">
                                      <p:cBhvr>
                                        <p:cTn id="7" dur="500"/>
                                        <p:tgtEl>
                                          <p:spTgt spid="279571"/>
                                        </p:tgtEl>
                                      </p:cBhvr>
                                    </p:animEffect>
                                  </p:childTnLst>
                                </p:cTn>
                              </p:par>
                            </p:childTnLst>
                          </p:cTn>
                        </p:par>
                        <p:par>
                          <p:cTn id="8" fill="hold" nodeType="afterGroup">
                            <p:stCondLst>
                              <p:cond delay="500"/>
                            </p:stCondLst>
                            <p:childTnLst>
                              <p:par>
                                <p:cTn id="9" presetID="22" presetClass="entr" presetSubtype="2" fill="hold" nodeType="afterEffect">
                                  <p:stCondLst>
                                    <p:cond delay="1000"/>
                                  </p:stCondLst>
                                  <p:childTnLst>
                                    <p:set>
                                      <p:cBhvr>
                                        <p:cTn id="10" dur="1" fill="hold">
                                          <p:stCondLst>
                                            <p:cond delay="0"/>
                                          </p:stCondLst>
                                        </p:cTn>
                                        <p:tgtEl>
                                          <p:spTgt spid="279572"/>
                                        </p:tgtEl>
                                        <p:attrNameLst>
                                          <p:attrName>style.visibility</p:attrName>
                                        </p:attrNameLst>
                                      </p:cBhvr>
                                      <p:to>
                                        <p:strVal val="visible"/>
                                      </p:to>
                                    </p:set>
                                    <p:animEffect transition="in" filter="wipe(right)">
                                      <p:cBhvr>
                                        <p:cTn id="11" dur="500"/>
                                        <p:tgtEl>
                                          <p:spTgt spid="279572"/>
                                        </p:tgtEl>
                                      </p:cBhvr>
                                    </p:animEffect>
                                  </p:childTnLst>
                                </p:cTn>
                              </p:par>
                            </p:childTnLst>
                          </p:cTn>
                        </p:par>
                        <p:par>
                          <p:cTn id="12" fill="hold" nodeType="afterGroup">
                            <p:stCondLst>
                              <p:cond delay="2000"/>
                            </p:stCondLst>
                            <p:childTnLst>
                              <p:par>
                                <p:cTn id="13" presetID="22" presetClass="entr" presetSubtype="1" fill="hold" nodeType="afterEffect">
                                  <p:stCondLst>
                                    <p:cond delay="1000"/>
                                  </p:stCondLst>
                                  <p:childTnLst>
                                    <p:set>
                                      <p:cBhvr>
                                        <p:cTn id="14" dur="1" fill="hold">
                                          <p:stCondLst>
                                            <p:cond delay="0"/>
                                          </p:stCondLst>
                                        </p:cTn>
                                        <p:tgtEl>
                                          <p:spTgt spid="279573"/>
                                        </p:tgtEl>
                                        <p:attrNameLst>
                                          <p:attrName>style.visibility</p:attrName>
                                        </p:attrNameLst>
                                      </p:cBhvr>
                                      <p:to>
                                        <p:strVal val="visible"/>
                                      </p:to>
                                    </p:set>
                                    <p:animEffect transition="in" filter="wipe(up)">
                                      <p:cBhvr>
                                        <p:cTn id="15" dur="500"/>
                                        <p:tgtEl>
                                          <p:spTgt spid="279573"/>
                                        </p:tgtEl>
                                      </p:cBhvr>
                                    </p:animEffect>
                                  </p:childTnLst>
                                </p:cTn>
                              </p:par>
                            </p:childTnLst>
                          </p:cTn>
                        </p:par>
                        <p:par>
                          <p:cTn id="16" fill="hold" nodeType="afterGroup">
                            <p:stCondLst>
                              <p:cond delay="3500"/>
                            </p:stCondLst>
                            <p:childTnLst>
                              <p:par>
                                <p:cTn id="17" presetID="22" presetClass="entr" presetSubtype="4" fill="hold" nodeType="afterEffect">
                                  <p:stCondLst>
                                    <p:cond delay="1000"/>
                                  </p:stCondLst>
                                  <p:childTnLst>
                                    <p:set>
                                      <p:cBhvr>
                                        <p:cTn id="18" dur="1" fill="hold">
                                          <p:stCondLst>
                                            <p:cond delay="0"/>
                                          </p:stCondLst>
                                        </p:cTn>
                                        <p:tgtEl>
                                          <p:spTgt spid="279574"/>
                                        </p:tgtEl>
                                        <p:attrNameLst>
                                          <p:attrName>style.visibility</p:attrName>
                                        </p:attrNameLst>
                                      </p:cBhvr>
                                      <p:to>
                                        <p:strVal val="visible"/>
                                      </p:to>
                                    </p:set>
                                    <p:animEffect transition="in" filter="wipe(down)">
                                      <p:cBhvr>
                                        <p:cTn id="19" dur="500"/>
                                        <p:tgtEl>
                                          <p:spTgt spid="27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B1249307-3F9A-4039-9949-17697AA79CF9}"/>
              </a:ext>
            </a:extLst>
          </p:cNvPr>
          <p:cNvSpPr>
            <a:spLocks noGrp="1" noChangeArrowheads="1"/>
          </p:cNvSpPr>
          <p:nvPr>
            <p:ph type="title"/>
          </p:nvPr>
        </p:nvSpPr>
        <p:spPr>
          <a:xfrm>
            <a:off x="274808" y="685800"/>
            <a:ext cx="9065135" cy="1143000"/>
          </a:xfrm>
        </p:spPr>
        <p:txBody>
          <a:bodyPr>
            <a:noAutofit/>
          </a:bodyPr>
          <a:lstStyle/>
          <a:p>
            <a:pPr algn="l"/>
            <a:r>
              <a:rPr lang="en-US" altLang="en-US" sz="2800" dirty="0">
                <a:latin typeface="Arial" panose="020B0604020202020204" pitchFamily="34" charset="0"/>
                <a:cs typeface="Arial" panose="020B0604020202020204" pitchFamily="34" charset="0"/>
              </a:rPr>
              <a:t>If the average linear grade exceeds the prescribed grade additional linear run may be required </a:t>
            </a:r>
          </a:p>
        </p:txBody>
      </p:sp>
      <p:pic>
        <p:nvPicPr>
          <p:cNvPr id="109571" name="Picture 5" descr="Topo Turn Base">
            <a:extLst>
              <a:ext uri="{FF2B5EF4-FFF2-40B4-BE49-F238E27FC236}">
                <a16:creationId xmlns:a16="http://schemas.microsoft.com/office/drawing/2014/main" id="{51924634-1F33-4731-A0EB-1035DE1F5C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172" y="1654629"/>
            <a:ext cx="7160283" cy="474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7" name="Freeform 7">
            <a:extLst>
              <a:ext uri="{FF2B5EF4-FFF2-40B4-BE49-F238E27FC236}">
                <a16:creationId xmlns:a16="http://schemas.microsoft.com/office/drawing/2014/main" id="{6A32898F-3EFF-44D7-BBA5-CF3FA974A3A2}"/>
              </a:ext>
            </a:extLst>
          </p:cNvPr>
          <p:cNvSpPr>
            <a:spLocks/>
          </p:cNvSpPr>
          <p:nvPr/>
        </p:nvSpPr>
        <p:spPr bwMode="auto">
          <a:xfrm>
            <a:off x="1408113" y="1851819"/>
            <a:ext cx="4267200" cy="1963738"/>
          </a:xfrm>
          <a:custGeom>
            <a:avLst/>
            <a:gdLst>
              <a:gd name="T0" fmla="*/ 2147483647 w 2688"/>
              <a:gd name="T1" fmla="*/ 2147483647 h 1237"/>
              <a:gd name="T2" fmla="*/ 2147483647 w 2688"/>
              <a:gd name="T3" fmla="*/ 2147483647 h 1237"/>
              <a:gd name="T4" fmla="*/ 2147483647 w 2688"/>
              <a:gd name="T5" fmla="*/ 2147483647 h 1237"/>
              <a:gd name="T6" fmla="*/ 2147483647 w 2688"/>
              <a:gd name="T7" fmla="*/ 2147483647 h 1237"/>
              <a:gd name="T8" fmla="*/ 2147483647 w 2688"/>
              <a:gd name="T9" fmla="*/ 2147483647 h 1237"/>
              <a:gd name="T10" fmla="*/ 2147483647 w 2688"/>
              <a:gd name="T11" fmla="*/ 2147483647 h 1237"/>
              <a:gd name="T12" fmla="*/ 2147483647 w 2688"/>
              <a:gd name="T13" fmla="*/ 2147483647 h 1237"/>
              <a:gd name="T14" fmla="*/ 2147483647 w 2688"/>
              <a:gd name="T15" fmla="*/ 2147483647 h 1237"/>
              <a:gd name="T16" fmla="*/ 2147483647 w 2688"/>
              <a:gd name="T17" fmla="*/ 2147483647 h 1237"/>
              <a:gd name="T18" fmla="*/ 2147483647 w 2688"/>
              <a:gd name="T19" fmla="*/ 2147483647 h 1237"/>
              <a:gd name="T20" fmla="*/ 2147483647 w 2688"/>
              <a:gd name="T21" fmla="*/ 2147483647 h 1237"/>
              <a:gd name="T22" fmla="*/ 2147483647 w 2688"/>
              <a:gd name="T23" fmla="*/ 2147483647 h 1237"/>
              <a:gd name="T24" fmla="*/ 2147483647 w 2688"/>
              <a:gd name="T25" fmla="*/ 2147483647 h 1237"/>
              <a:gd name="T26" fmla="*/ 2147483647 w 2688"/>
              <a:gd name="T27" fmla="*/ 2147483647 h 1237"/>
              <a:gd name="T28" fmla="*/ 2147483647 w 2688"/>
              <a:gd name="T29" fmla="*/ 2147483647 h 1237"/>
              <a:gd name="T30" fmla="*/ 2147483647 w 2688"/>
              <a:gd name="T31" fmla="*/ 2147483647 h 1237"/>
              <a:gd name="T32" fmla="*/ 2147483647 w 2688"/>
              <a:gd name="T33" fmla="*/ 2147483647 h 1237"/>
              <a:gd name="T34" fmla="*/ 2147483647 w 2688"/>
              <a:gd name="T35" fmla="*/ 2147483647 h 1237"/>
              <a:gd name="T36" fmla="*/ 2147483647 w 2688"/>
              <a:gd name="T37" fmla="*/ 2147483647 h 1237"/>
              <a:gd name="T38" fmla="*/ 2147483647 w 2688"/>
              <a:gd name="T39" fmla="*/ 2147483647 h 1237"/>
              <a:gd name="T40" fmla="*/ 2147483647 w 2688"/>
              <a:gd name="T41" fmla="*/ 2147483647 h 1237"/>
              <a:gd name="T42" fmla="*/ 2147483647 w 2688"/>
              <a:gd name="T43" fmla="*/ 2147483647 h 1237"/>
              <a:gd name="T44" fmla="*/ 2147483647 w 2688"/>
              <a:gd name="T45" fmla="*/ 2147483647 h 1237"/>
              <a:gd name="T46" fmla="*/ 2147483647 w 2688"/>
              <a:gd name="T47" fmla="*/ 2147483647 h 1237"/>
              <a:gd name="T48" fmla="*/ 2147483647 w 2688"/>
              <a:gd name="T49" fmla="*/ 2147483647 h 1237"/>
              <a:gd name="T50" fmla="*/ 2147483647 w 2688"/>
              <a:gd name="T51" fmla="*/ 2147483647 h 1237"/>
              <a:gd name="T52" fmla="*/ 2147483647 w 2688"/>
              <a:gd name="T53" fmla="*/ 2147483647 h 1237"/>
              <a:gd name="T54" fmla="*/ 2147483647 w 2688"/>
              <a:gd name="T55" fmla="*/ 2147483647 h 1237"/>
              <a:gd name="T56" fmla="*/ 2147483647 w 2688"/>
              <a:gd name="T57" fmla="*/ 2147483647 h 1237"/>
              <a:gd name="T58" fmla="*/ 2147483647 w 2688"/>
              <a:gd name="T59" fmla="*/ 2147483647 h 1237"/>
              <a:gd name="T60" fmla="*/ 2147483647 w 2688"/>
              <a:gd name="T61" fmla="*/ 2147483647 h 1237"/>
              <a:gd name="T62" fmla="*/ 2147483647 w 2688"/>
              <a:gd name="T63" fmla="*/ 2147483647 h 1237"/>
              <a:gd name="T64" fmla="*/ 2147483647 w 2688"/>
              <a:gd name="T65" fmla="*/ 2147483647 h 1237"/>
              <a:gd name="T66" fmla="*/ 2147483647 w 2688"/>
              <a:gd name="T67" fmla="*/ 2147483647 h 1237"/>
              <a:gd name="T68" fmla="*/ 2147483647 w 2688"/>
              <a:gd name="T69" fmla="*/ 2147483647 h 1237"/>
              <a:gd name="T70" fmla="*/ 2147483647 w 2688"/>
              <a:gd name="T71" fmla="*/ 2147483647 h 1237"/>
              <a:gd name="T72" fmla="*/ 2147483647 w 2688"/>
              <a:gd name="T73" fmla="*/ 2147483647 h 1237"/>
              <a:gd name="T74" fmla="*/ 2147483647 w 2688"/>
              <a:gd name="T75" fmla="*/ 2147483647 h 1237"/>
              <a:gd name="T76" fmla="*/ 2147483647 w 2688"/>
              <a:gd name="T77" fmla="*/ 2147483647 h 1237"/>
              <a:gd name="T78" fmla="*/ 2147483647 w 2688"/>
              <a:gd name="T79" fmla="*/ 2147483647 h 1237"/>
              <a:gd name="T80" fmla="*/ 2147483647 w 2688"/>
              <a:gd name="T81" fmla="*/ 2147483647 h 1237"/>
              <a:gd name="T82" fmla="*/ 2147483647 w 2688"/>
              <a:gd name="T83" fmla="*/ 2147483647 h 1237"/>
              <a:gd name="T84" fmla="*/ 2147483647 w 2688"/>
              <a:gd name="T85" fmla="*/ 2147483647 h 1237"/>
              <a:gd name="T86" fmla="*/ 0 w 2688"/>
              <a:gd name="T87" fmla="*/ 2147483647 h 12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688"/>
              <a:gd name="T133" fmla="*/ 0 h 1237"/>
              <a:gd name="T134" fmla="*/ 2688 w 2688"/>
              <a:gd name="T135" fmla="*/ 1237 h 12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688" h="1237">
                <a:moveTo>
                  <a:pt x="2688" y="1073"/>
                </a:moveTo>
                <a:cubicBezTo>
                  <a:pt x="2649" y="1013"/>
                  <a:pt x="2607" y="961"/>
                  <a:pt x="2551" y="917"/>
                </a:cubicBezTo>
                <a:cubicBezTo>
                  <a:pt x="2520" y="893"/>
                  <a:pt x="2528" y="876"/>
                  <a:pt x="2487" y="862"/>
                </a:cubicBezTo>
                <a:cubicBezTo>
                  <a:pt x="2456" y="833"/>
                  <a:pt x="2426" y="811"/>
                  <a:pt x="2386" y="798"/>
                </a:cubicBezTo>
                <a:cubicBezTo>
                  <a:pt x="2304" y="808"/>
                  <a:pt x="2300" y="808"/>
                  <a:pt x="2258" y="871"/>
                </a:cubicBezTo>
                <a:cubicBezTo>
                  <a:pt x="2254" y="943"/>
                  <a:pt x="2245" y="1116"/>
                  <a:pt x="2212" y="1191"/>
                </a:cubicBezTo>
                <a:cubicBezTo>
                  <a:pt x="2204" y="1209"/>
                  <a:pt x="2187" y="1221"/>
                  <a:pt x="2176" y="1237"/>
                </a:cubicBezTo>
                <a:cubicBezTo>
                  <a:pt x="2136" y="1224"/>
                  <a:pt x="2120" y="1187"/>
                  <a:pt x="2084" y="1164"/>
                </a:cubicBezTo>
                <a:cubicBezTo>
                  <a:pt x="2057" y="1124"/>
                  <a:pt x="2026" y="1089"/>
                  <a:pt x="1993" y="1054"/>
                </a:cubicBezTo>
                <a:cubicBezTo>
                  <a:pt x="1990" y="1045"/>
                  <a:pt x="1991" y="1034"/>
                  <a:pt x="1984" y="1027"/>
                </a:cubicBezTo>
                <a:cubicBezTo>
                  <a:pt x="1977" y="1020"/>
                  <a:pt x="1964" y="1023"/>
                  <a:pt x="1956" y="1018"/>
                </a:cubicBezTo>
                <a:cubicBezTo>
                  <a:pt x="1949" y="1013"/>
                  <a:pt x="1945" y="1004"/>
                  <a:pt x="1938" y="999"/>
                </a:cubicBezTo>
                <a:cubicBezTo>
                  <a:pt x="1930" y="994"/>
                  <a:pt x="1919" y="995"/>
                  <a:pt x="1911" y="990"/>
                </a:cubicBezTo>
                <a:cubicBezTo>
                  <a:pt x="1864" y="964"/>
                  <a:pt x="1836" y="928"/>
                  <a:pt x="1792" y="899"/>
                </a:cubicBezTo>
                <a:cubicBezTo>
                  <a:pt x="1786" y="881"/>
                  <a:pt x="1780" y="862"/>
                  <a:pt x="1774" y="844"/>
                </a:cubicBezTo>
                <a:cubicBezTo>
                  <a:pt x="1771" y="835"/>
                  <a:pt x="1764" y="817"/>
                  <a:pt x="1764" y="817"/>
                </a:cubicBezTo>
                <a:cubicBezTo>
                  <a:pt x="1757" y="761"/>
                  <a:pt x="1743" y="684"/>
                  <a:pt x="1700" y="643"/>
                </a:cubicBezTo>
                <a:cubicBezTo>
                  <a:pt x="1660" y="519"/>
                  <a:pt x="1533" y="443"/>
                  <a:pt x="1417" y="405"/>
                </a:cubicBezTo>
                <a:cubicBezTo>
                  <a:pt x="1367" y="389"/>
                  <a:pt x="1262" y="378"/>
                  <a:pt x="1262" y="378"/>
                </a:cubicBezTo>
                <a:cubicBezTo>
                  <a:pt x="1229" y="345"/>
                  <a:pt x="1252" y="362"/>
                  <a:pt x="1188" y="341"/>
                </a:cubicBezTo>
                <a:cubicBezTo>
                  <a:pt x="1179" y="338"/>
                  <a:pt x="1170" y="335"/>
                  <a:pt x="1161" y="332"/>
                </a:cubicBezTo>
                <a:cubicBezTo>
                  <a:pt x="1152" y="329"/>
                  <a:pt x="1134" y="323"/>
                  <a:pt x="1134" y="323"/>
                </a:cubicBezTo>
                <a:cubicBezTo>
                  <a:pt x="1083" y="274"/>
                  <a:pt x="945" y="265"/>
                  <a:pt x="878" y="259"/>
                </a:cubicBezTo>
                <a:cubicBezTo>
                  <a:pt x="857" y="262"/>
                  <a:pt x="835" y="263"/>
                  <a:pt x="814" y="268"/>
                </a:cubicBezTo>
                <a:cubicBezTo>
                  <a:pt x="795" y="272"/>
                  <a:pt x="759" y="286"/>
                  <a:pt x="759" y="286"/>
                </a:cubicBezTo>
                <a:cubicBezTo>
                  <a:pt x="753" y="292"/>
                  <a:pt x="748" y="301"/>
                  <a:pt x="740" y="305"/>
                </a:cubicBezTo>
                <a:cubicBezTo>
                  <a:pt x="723" y="314"/>
                  <a:pt x="686" y="323"/>
                  <a:pt x="686" y="323"/>
                </a:cubicBezTo>
                <a:cubicBezTo>
                  <a:pt x="664" y="344"/>
                  <a:pt x="643" y="347"/>
                  <a:pt x="622" y="369"/>
                </a:cubicBezTo>
                <a:cubicBezTo>
                  <a:pt x="606" y="412"/>
                  <a:pt x="586" y="436"/>
                  <a:pt x="548" y="460"/>
                </a:cubicBezTo>
                <a:cubicBezTo>
                  <a:pt x="523" y="535"/>
                  <a:pt x="558" y="443"/>
                  <a:pt x="521" y="506"/>
                </a:cubicBezTo>
                <a:cubicBezTo>
                  <a:pt x="501" y="541"/>
                  <a:pt x="492" y="582"/>
                  <a:pt x="466" y="615"/>
                </a:cubicBezTo>
                <a:cubicBezTo>
                  <a:pt x="445" y="642"/>
                  <a:pt x="448" y="626"/>
                  <a:pt x="430" y="661"/>
                </a:cubicBezTo>
                <a:cubicBezTo>
                  <a:pt x="411" y="698"/>
                  <a:pt x="395" y="732"/>
                  <a:pt x="366" y="762"/>
                </a:cubicBezTo>
                <a:cubicBezTo>
                  <a:pt x="338" y="681"/>
                  <a:pt x="349" y="726"/>
                  <a:pt x="338" y="625"/>
                </a:cubicBezTo>
                <a:cubicBezTo>
                  <a:pt x="348" y="565"/>
                  <a:pt x="347" y="564"/>
                  <a:pt x="393" y="533"/>
                </a:cubicBezTo>
                <a:cubicBezTo>
                  <a:pt x="409" y="484"/>
                  <a:pt x="427" y="437"/>
                  <a:pt x="439" y="387"/>
                </a:cubicBezTo>
                <a:cubicBezTo>
                  <a:pt x="442" y="363"/>
                  <a:pt x="443" y="338"/>
                  <a:pt x="448" y="314"/>
                </a:cubicBezTo>
                <a:cubicBezTo>
                  <a:pt x="452" y="295"/>
                  <a:pt x="466" y="259"/>
                  <a:pt x="466" y="259"/>
                </a:cubicBezTo>
                <a:cubicBezTo>
                  <a:pt x="463" y="186"/>
                  <a:pt x="476" y="110"/>
                  <a:pt x="457" y="39"/>
                </a:cubicBezTo>
                <a:cubicBezTo>
                  <a:pt x="452" y="20"/>
                  <a:pt x="421" y="23"/>
                  <a:pt x="402" y="21"/>
                </a:cubicBezTo>
                <a:cubicBezTo>
                  <a:pt x="375" y="18"/>
                  <a:pt x="347" y="15"/>
                  <a:pt x="320" y="12"/>
                </a:cubicBezTo>
                <a:cubicBezTo>
                  <a:pt x="284" y="0"/>
                  <a:pt x="263" y="10"/>
                  <a:pt x="228" y="21"/>
                </a:cubicBezTo>
                <a:cubicBezTo>
                  <a:pt x="166" y="62"/>
                  <a:pt x="96" y="50"/>
                  <a:pt x="27" y="39"/>
                </a:cubicBezTo>
                <a:cubicBezTo>
                  <a:pt x="18" y="36"/>
                  <a:pt x="0" y="30"/>
                  <a:pt x="0" y="30"/>
                </a:cubicBezTo>
              </a:path>
            </a:pathLst>
          </a:cu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2000"/>
                                  </p:stCondLst>
                                  <p:childTnLst>
                                    <p:set>
                                      <p:cBhvr>
                                        <p:cTn id="6" dur="1" fill="hold">
                                          <p:stCondLst>
                                            <p:cond delay="0"/>
                                          </p:stCondLst>
                                        </p:cTn>
                                        <p:tgtEl>
                                          <p:spTgt spid="209927"/>
                                        </p:tgtEl>
                                        <p:attrNameLst>
                                          <p:attrName>style.visibility</p:attrName>
                                        </p:attrNameLst>
                                      </p:cBhvr>
                                      <p:to>
                                        <p:strVal val="visible"/>
                                      </p:to>
                                    </p:set>
                                    <p:animEffect transition="in" filter="wipe(left)">
                                      <p:cBhvr>
                                        <p:cTn id="7" dur="500"/>
                                        <p:tgtEl>
                                          <p:spTgt spid="209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9F216DBE-5D68-4BEE-BB68-C585BDA5A4D5}"/>
              </a:ext>
            </a:extLst>
          </p:cNvPr>
          <p:cNvSpPr>
            <a:spLocks noGrp="1" noChangeArrowheads="1"/>
          </p:cNvSpPr>
          <p:nvPr>
            <p:ph type="title"/>
          </p:nvPr>
        </p:nvSpPr>
        <p:spPr>
          <a:xfrm>
            <a:off x="544286" y="776288"/>
            <a:ext cx="8763000" cy="1143000"/>
          </a:xfrm>
        </p:spPr>
        <p:txBody>
          <a:bodyPr>
            <a:normAutofit/>
          </a:bodyPr>
          <a:lstStyle/>
          <a:p>
            <a:pPr algn="l"/>
            <a:r>
              <a:rPr lang="en-US" altLang="en-US" sz="4000" dirty="0">
                <a:latin typeface="Arial" panose="020B0604020202020204" pitchFamily="34" charset="0"/>
                <a:cs typeface="Arial" panose="020B0604020202020204" pitchFamily="34" charset="0"/>
              </a:rPr>
              <a:t>Topographical Turn:</a:t>
            </a:r>
            <a:endParaRPr lang="en-US" altLang="en-US" dirty="0">
              <a:latin typeface="Arial" panose="020B0604020202020204" pitchFamily="34" charset="0"/>
              <a:cs typeface="Arial" panose="020B0604020202020204" pitchFamily="34" charset="0"/>
            </a:endParaRPr>
          </a:p>
        </p:txBody>
      </p:sp>
      <p:pic>
        <p:nvPicPr>
          <p:cNvPr id="110595" name="Picture 3" descr="Topo Turn Base">
            <a:extLst>
              <a:ext uri="{FF2B5EF4-FFF2-40B4-BE49-F238E27FC236}">
                <a16:creationId xmlns:a16="http://schemas.microsoft.com/office/drawing/2014/main" id="{1E615D7B-5985-420B-BC1E-9DBA29AB29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75" y="1423988"/>
            <a:ext cx="7467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6840" name="Freeform 8">
            <a:extLst>
              <a:ext uri="{FF2B5EF4-FFF2-40B4-BE49-F238E27FC236}">
                <a16:creationId xmlns:a16="http://schemas.microsoft.com/office/drawing/2014/main" id="{D5B39A1A-5544-46BB-A071-3E42D6E3FBC1}"/>
              </a:ext>
            </a:extLst>
          </p:cNvPr>
          <p:cNvSpPr>
            <a:spLocks/>
          </p:cNvSpPr>
          <p:nvPr/>
        </p:nvSpPr>
        <p:spPr bwMode="auto">
          <a:xfrm>
            <a:off x="1166813" y="1660526"/>
            <a:ext cx="715962" cy="1524000"/>
          </a:xfrm>
          <a:custGeom>
            <a:avLst/>
            <a:gdLst>
              <a:gd name="T0" fmla="*/ 2147483647 w 451"/>
              <a:gd name="T1" fmla="*/ 0 h 960"/>
              <a:gd name="T2" fmla="*/ 2147483647 w 451"/>
              <a:gd name="T3" fmla="*/ 2147483647 h 960"/>
              <a:gd name="T4" fmla="*/ 2147483647 w 451"/>
              <a:gd name="T5" fmla="*/ 2147483647 h 960"/>
              <a:gd name="T6" fmla="*/ 2147483647 w 451"/>
              <a:gd name="T7" fmla="*/ 2147483647 h 960"/>
              <a:gd name="T8" fmla="*/ 2147483647 w 451"/>
              <a:gd name="T9" fmla="*/ 2147483647 h 960"/>
              <a:gd name="T10" fmla="*/ 2147483647 w 451"/>
              <a:gd name="T11" fmla="*/ 2147483647 h 960"/>
              <a:gd name="T12" fmla="*/ 2147483647 w 451"/>
              <a:gd name="T13" fmla="*/ 2147483647 h 960"/>
              <a:gd name="T14" fmla="*/ 2147483647 w 451"/>
              <a:gd name="T15" fmla="*/ 2147483647 h 960"/>
              <a:gd name="T16" fmla="*/ 2147483647 w 451"/>
              <a:gd name="T17" fmla="*/ 2147483647 h 960"/>
              <a:gd name="T18" fmla="*/ 2147483647 w 451"/>
              <a:gd name="T19" fmla="*/ 2147483647 h 960"/>
              <a:gd name="T20" fmla="*/ 2147483647 w 451"/>
              <a:gd name="T21" fmla="*/ 2147483647 h 960"/>
              <a:gd name="T22" fmla="*/ 2147483647 w 451"/>
              <a:gd name="T23" fmla="*/ 2147483647 h 960"/>
              <a:gd name="T24" fmla="*/ 2147483647 w 451"/>
              <a:gd name="T25" fmla="*/ 2147483647 h 960"/>
              <a:gd name="T26" fmla="*/ 2147483647 w 451"/>
              <a:gd name="T27" fmla="*/ 2147483647 h 960"/>
              <a:gd name="T28" fmla="*/ 2147483647 w 451"/>
              <a:gd name="T29" fmla="*/ 2147483647 h 960"/>
              <a:gd name="T30" fmla="*/ 2147483647 w 451"/>
              <a:gd name="T31" fmla="*/ 2147483647 h 960"/>
              <a:gd name="T32" fmla="*/ 2147483647 w 451"/>
              <a:gd name="T33" fmla="*/ 2147483647 h 960"/>
              <a:gd name="T34" fmla="*/ 2147483647 w 451"/>
              <a:gd name="T35" fmla="*/ 2147483647 h 960"/>
              <a:gd name="T36" fmla="*/ 2147483647 w 451"/>
              <a:gd name="T37" fmla="*/ 2147483647 h 960"/>
              <a:gd name="T38" fmla="*/ 0 w 451"/>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1"/>
              <a:gd name="T61" fmla="*/ 0 h 960"/>
              <a:gd name="T62" fmla="*/ 451 w 451"/>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1" h="960">
                <a:moveTo>
                  <a:pt x="19" y="0"/>
                </a:moveTo>
                <a:cubicBezTo>
                  <a:pt x="25" y="17"/>
                  <a:pt x="45" y="78"/>
                  <a:pt x="57" y="86"/>
                </a:cubicBezTo>
                <a:cubicBezTo>
                  <a:pt x="83" y="102"/>
                  <a:pt x="126" y="107"/>
                  <a:pt x="153" y="110"/>
                </a:cubicBezTo>
                <a:cubicBezTo>
                  <a:pt x="196" y="124"/>
                  <a:pt x="268" y="127"/>
                  <a:pt x="317" y="134"/>
                </a:cubicBezTo>
                <a:cubicBezTo>
                  <a:pt x="348" y="145"/>
                  <a:pt x="384" y="148"/>
                  <a:pt x="417" y="153"/>
                </a:cubicBezTo>
                <a:cubicBezTo>
                  <a:pt x="436" y="166"/>
                  <a:pt x="443" y="189"/>
                  <a:pt x="451" y="211"/>
                </a:cubicBezTo>
                <a:cubicBezTo>
                  <a:pt x="440" y="242"/>
                  <a:pt x="450" y="210"/>
                  <a:pt x="441" y="269"/>
                </a:cubicBezTo>
                <a:cubicBezTo>
                  <a:pt x="435" y="305"/>
                  <a:pt x="424" y="345"/>
                  <a:pt x="413" y="379"/>
                </a:cubicBezTo>
                <a:cubicBezTo>
                  <a:pt x="405" y="404"/>
                  <a:pt x="394" y="414"/>
                  <a:pt x="384" y="437"/>
                </a:cubicBezTo>
                <a:cubicBezTo>
                  <a:pt x="376" y="456"/>
                  <a:pt x="368" y="475"/>
                  <a:pt x="360" y="494"/>
                </a:cubicBezTo>
                <a:cubicBezTo>
                  <a:pt x="356" y="503"/>
                  <a:pt x="358" y="517"/>
                  <a:pt x="350" y="523"/>
                </a:cubicBezTo>
                <a:cubicBezTo>
                  <a:pt x="318" y="546"/>
                  <a:pt x="301" y="587"/>
                  <a:pt x="278" y="619"/>
                </a:cubicBezTo>
                <a:cubicBezTo>
                  <a:pt x="264" y="671"/>
                  <a:pt x="256" y="736"/>
                  <a:pt x="197" y="753"/>
                </a:cubicBezTo>
                <a:cubicBezTo>
                  <a:pt x="178" y="765"/>
                  <a:pt x="155" y="775"/>
                  <a:pt x="134" y="782"/>
                </a:cubicBezTo>
                <a:cubicBezTo>
                  <a:pt x="125" y="789"/>
                  <a:pt x="113" y="793"/>
                  <a:pt x="105" y="801"/>
                </a:cubicBezTo>
                <a:cubicBezTo>
                  <a:pt x="93" y="813"/>
                  <a:pt x="84" y="832"/>
                  <a:pt x="72" y="845"/>
                </a:cubicBezTo>
                <a:cubicBezTo>
                  <a:pt x="63" y="872"/>
                  <a:pt x="74" y="847"/>
                  <a:pt x="53" y="873"/>
                </a:cubicBezTo>
                <a:cubicBezTo>
                  <a:pt x="46" y="882"/>
                  <a:pt x="33" y="902"/>
                  <a:pt x="33" y="902"/>
                </a:cubicBezTo>
                <a:cubicBezTo>
                  <a:pt x="25" y="933"/>
                  <a:pt x="35" y="902"/>
                  <a:pt x="9" y="945"/>
                </a:cubicBezTo>
                <a:cubicBezTo>
                  <a:pt x="6" y="950"/>
                  <a:pt x="0" y="960"/>
                  <a:pt x="0" y="960"/>
                </a:cubicBezTo>
              </a:path>
            </a:pathLst>
          </a:cu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76842" name="Freeform 10">
            <a:extLst>
              <a:ext uri="{FF2B5EF4-FFF2-40B4-BE49-F238E27FC236}">
                <a16:creationId xmlns:a16="http://schemas.microsoft.com/office/drawing/2014/main" id="{653F09CB-61C8-414C-8467-07BAE409A755}"/>
              </a:ext>
            </a:extLst>
          </p:cNvPr>
          <p:cNvSpPr>
            <a:spLocks/>
          </p:cNvSpPr>
          <p:nvPr/>
        </p:nvSpPr>
        <p:spPr bwMode="auto">
          <a:xfrm>
            <a:off x="1166813" y="3070226"/>
            <a:ext cx="1417637" cy="260350"/>
          </a:xfrm>
          <a:custGeom>
            <a:avLst/>
            <a:gdLst>
              <a:gd name="T0" fmla="*/ 0 w 893"/>
              <a:gd name="T1" fmla="*/ 2147483647 h 164"/>
              <a:gd name="T2" fmla="*/ 2147483647 w 893"/>
              <a:gd name="T3" fmla="*/ 2147483647 h 164"/>
              <a:gd name="T4" fmla="*/ 2147483647 w 893"/>
              <a:gd name="T5" fmla="*/ 2147483647 h 164"/>
              <a:gd name="T6" fmla="*/ 2147483647 w 893"/>
              <a:gd name="T7" fmla="*/ 0 h 164"/>
              <a:gd name="T8" fmla="*/ 2147483647 w 893"/>
              <a:gd name="T9" fmla="*/ 2147483647 h 164"/>
              <a:gd name="T10" fmla="*/ 2147483647 w 893"/>
              <a:gd name="T11" fmla="*/ 2147483647 h 164"/>
              <a:gd name="T12" fmla="*/ 2147483647 w 893"/>
              <a:gd name="T13" fmla="*/ 2147483647 h 164"/>
              <a:gd name="T14" fmla="*/ 2147483647 w 893"/>
              <a:gd name="T15" fmla="*/ 2147483647 h 164"/>
              <a:gd name="T16" fmla="*/ 2147483647 w 893"/>
              <a:gd name="T17" fmla="*/ 2147483647 h 164"/>
              <a:gd name="T18" fmla="*/ 2147483647 w 893"/>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3"/>
              <a:gd name="T31" fmla="*/ 0 h 164"/>
              <a:gd name="T32" fmla="*/ 893 w 893"/>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3" h="164">
                <a:moveTo>
                  <a:pt x="0" y="72"/>
                </a:moveTo>
                <a:cubicBezTo>
                  <a:pt x="29" y="70"/>
                  <a:pt x="57" y="70"/>
                  <a:pt x="86" y="67"/>
                </a:cubicBezTo>
                <a:cubicBezTo>
                  <a:pt x="107" y="65"/>
                  <a:pt x="147" y="41"/>
                  <a:pt x="168" y="33"/>
                </a:cubicBezTo>
                <a:cubicBezTo>
                  <a:pt x="206" y="19"/>
                  <a:pt x="249" y="13"/>
                  <a:pt x="288" y="0"/>
                </a:cubicBezTo>
                <a:cubicBezTo>
                  <a:pt x="414" y="4"/>
                  <a:pt x="429" y="2"/>
                  <a:pt x="518" y="14"/>
                </a:cubicBezTo>
                <a:cubicBezTo>
                  <a:pt x="543" y="22"/>
                  <a:pt x="564" y="26"/>
                  <a:pt x="590" y="29"/>
                </a:cubicBezTo>
                <a:cubicBezTo>
                  <a:pt x="616" y="36"/>
                  <a:pt x="642" y="36"/>
                  <a:pt x="667" y="48"/>
                </a:cubicBezTo>
                <a:cubicBezTo>
                  <a:pt x="693" y="60"/>
                  <a:pt x="717" y="77"/>
                  <a:pt x="744" y="86"/>
                </a:cubicBezTo>
                <a:cubicBezTo>
                  <a:pt x="779" y="111"/>
                  <a:pt x="822" y="122"/>
                  <a:pt x="859" y="144"/>
                </a:cubicBezTo>
                <a:cubicBezTo>
                  <a:pt x="892" y="164"/>
                  <a:pt x="876" y="163"/>
                  <a:pt x="893" y="163"/>
                </a:cubicBezTo>
              </a:path>
            </a:pathLst>
          </a:cu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76843" name="Freeform 11">
            <a:extLst>
              <a:ext uri="{FF2B5EF4-FFF2-40B4-BE49-F238E27FC236}">
                <a16:creationId xmlns:a16="http://schemas.microsoft.com/office/drawing/2014/main" id="{83B512CD-BFAF-4FE9-8372-E897E608E40A}"/>
              </a:ext>
            </a:extLst>
          </p:cNvPr>
          <p:cNvSpPr>
            <a:spLocks/>
          </p:cNvSpPr>
          <p:nvPr/>
        </p:nvSpPr>
        <p:spPr bwMode="auto">
          <a:xfrm>
            <a:off x="2386013" y="2236788"/>
            <a:ext cx="411162" cy="1108075"/>
          </a:xfrm>
          <a:custGeom>
            <a:avLst/>
            <a:gdLst>
              <a:gd name="T0" fmla="*/ 2147483647 w 259"/>
              <a:gd name="T1" fmla="*/ 2147483647 h 698"/>
              <a:gd name="T2" fmla="*/ 2147483647 w 259"/>
              <a:gd name="T3" fmla="*/ 2147483647 h 698"/>
              <a:gd name="T4" fmla="*/ 2147483647 w 259"/>
              <a:gd name="T5" fmla="*/ 2147483647 h 698"/>
              <a:gd name="T6" fmla="*/ 2147483647 w 259"/>
              <a:gd name="T7" fmla="*/ 2147483647 h 698"/>
              <a:gd name="T8" fmla="*/ 2147483647 w 259"/>
              <a:gd name="T9" fmla="*/ 2147483647 h 698"/>
              <a:gd name="T10" fmla="*/ 2147483647 w 259"/>
              <a:gd name="T11" fmla="*/ 2147483647 h 698"/>
              <a:gd name="T12" fmla="*/ 2147483647 w 259"/>
              <a:gd name="T13" fmla="*/ 2147483647 h 698"/>
              <a:gd name="T14" fmla="*/ 0 w 259"/>
              <a:gd name="T15" fmla="*/ 2147483647 h 698"/>
              <a:gd name="T16" fmla="*/ 2147483647 w 259"/>
              <a:gd name="T17" fmla="*/ 2147483647 h 698"/>
              <a:gd name="T18" fmla="*/ 2147483647 w 259"/>
              <a:gd name="T19" fmla="*/ 2147483647 h 698"/>
              <a:gd name="T20" fmla="*/ 2147483647 w 259"/>
              <a:gd name="T21" fmla="*/ 2147483647 h 6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9"/>
              <a:gd name="T34" fmla="*/ 0 h 698"/>
              <a:gd name="T35" fmla="*/ 259 w 259"/>
              <a:gd name="T36" fmla="*/ 698 h 6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9" h="698">
                <a:moveTo>
                  <a:pt x="129" y="698"/>
                </a:moveTo>
                <a:cubicBezTo>
                  <a:pt x="143" y="656"/>
                  <a:pt x="141" y="677"/>
                  <a:pt x="125" y="640"/>
                </a:cubicBezTo>
                <a:cubicBezTo>
                  <a:pt x="121" y="631"/>
                  <a:pt x="118" y="621"/>
                  <a:pt x="115" y="611"/>
                </a:cubicBezTo>
                <a:cubicBezTo>
                  <a:pt x="113" y="606"/>
                  <a:pt x="110" y="597"/>
                  <a:pt x="110" y="597"/>
                </a:cubicBezTo>
                <a:cubicBezTo>
                  <a:pt x="118" y="573"/>
                  <a:pt x="111" y="553"/>
                  <a:pt x="91" y="539"/>
                </a:cubicBezTo>
                <a:cubicBezTo>
                  <a:pt x="84" y="519"/>
                  <a:pt x="70" y="512"/>
                  <a:pt x="53" y="501"/>
                </a:cubicBezTo>
                <a:cubicBezTo>
                  <a:pt x="35" y="474"/>
                  <a:pt x="17" y="442"/>
                  <a:pt x="9" y="410"/>
                </a:cubicBezTo>
                <a:cubicBezTo>
                  <a:pt x="5" y="395"/>
                  <a:pt x="0" y="366"/>
                  <a:pt x="0" y="366"/>
                </a:cubicBezTo>
                <a:cubicBezTo>
                  <a:pt x="3" y="345"/>
                  <a:pt x="6" y="325"/>
                  <a:pt x="9" y="304"/>
                </a:cubicBezTo>
                <a:cubicBezTo>
                  <a:pt x="20" y="216"/>
                  <a:pt x="46" y="51"/>
                  <a:pt x="144" y="16"/>
                </a:cubicBezTo>
                <a:cubicBezTo>
                  <a:pt x="190" y="0"/>
                  <a:pt x="153" y="11"/>
                  <a:pt x="259" y="11"/>
                </a:cubicBezTo>
              </a:path>
            </a:pathLst>
          </a:cu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76844" name="Freeform 12">
            <a:extLst>
              <a:ext uri="{FF2B5EF4-FFF2-40B4-BE49-F238E27FC236}">
                <a16:creationId xmlns:a16="http://schemas.microsoft.com/office/drawing/2014/main" id="{9F80827E-BC32-4DB8-AB3E-5E22EC7522E8}"/>
              </a:ext>
            </a:extLst>
          </p:cNvPr>
          <p:cNvSpPr>
            <a:spLocks/>
          </p:cNvSpPr>
          <p:nvPr/>
        </p:nvSpPr>
        <p:spPr bwMode="auto">
          <a:xfrm>
            <a:off x="2805113" y="2246313"/>
            <a:ext cx="1774825" cy="1936750"/>
          </a:xfrm>
          <a:custGeom>
            <a:avLst/>
            <a:gdLst>
              <a:gd name="T0" fmla="*/ 0 w 1118"/>
              <a:gd name="T1" fmla="*/ 0 h 1220"/>
              <a:gd name="T2" fmla="*/ 2147483647 w 1118"/>
              <a:gd name="T3" fmla="*/ 2147483647 h 1220"/>
              <a:gd name="T4" fmla="*/ 2147483647 w 1118"/>
              <a:gd name="T5" fmla="*/ 2147483647 h 1220"/>
              <a:gd name="T6" fmla="*/ 2147483647 w 1118"/>
              <a:gd name="T7" fmla="*/ 2147483647 h 1220"/>
              <a:gd name="T8" fmla="*/ 2147483647 w 1118"/>
              <a:gd name="T9" fmla="*/ 2147483647 h 1220"/>
              <a:gd name="T10" fmla="*/ 2147483647 w 1118"/>
              <a:gd name="T11" fmla="*/ 2147483647 h 1220"/>
              <a:gd name="T12" fmla="*/ 2147483647 w 1118"/>
              <a:gd name="T13" fmla="*/ 2147483647 h 1220"/>
              <a:gd name="T14" fmla="*/ 2147483647 w 1118"/>
              <a:gd name="T15" fmla="*/ 2147483647 h 1220"/>
              <a:gd name="T16" fmla="*/ 2147483647 w 1118"/>
              <a:gd name="T17" fmla="*/ 2147483647 h 1220"/>
              <a:gd name="T18" fmla="*/ 2147483647 w 1118"/>
              <a:gd name="T19" fmla="*/ 2147483647 h 1220"/>
              <a:gd name="T20" fmla="*/ 2147483647 w 1118"/>
              <a:gd name="T21" fmla="*/ 2147483647 h 1220"/>
              <a:gd name="T22" fmla="*/ 2147483647 w 1118"/>
              <a:gd name="T23" fmla="*/ 2147483647 h 1220"/>
              <a:gd name="T24" fmla="*/ 2147483647 w 1118"/>
              <a:gd name="T25" fmla="*/ 2147483647 h 1220"/>
              <a:gd name="T26" fmla="*/ 2147483647 w 1118"/>
              <a:gd name="T27" fmla="*/ 2147483647 h 1220"/>
              <a:gd name="T28" fmla="*/ 2147483647 w 1118"/>
              <a:gd name="T29" fmla="*/ 2147483647 h 1220"/>
              <a:gd name="T30" fmla="*/ 2147483647 w 1118"/>
              <a:gd name="T31" fmla="*/ 2147483647 h 1220"/>
              <a:gd name="T32" fmla="*/ 2147483647 w 1118"/>
              <a:gd name="T33" fmla="*/ 2147483647 h 1220"/>
              <a:gd name="T34" fmla="*/ 2147483647 w 1118"/>
              <a:gd name="T35" fmla="*/ 2147483647 h 1220"/>
              <a:gd name="T36" fmla="*/ 2147483647 w 1118"/>
              <a:gd name="T37" fmla="*/ 2147483647 h 1220"/>
              <a:gd name="T38" fmla="*/ 2147483647 w 1118"/>
              <a:gd name="T39" fmla="*/ 2147483647 h 1220"/>
              <a:gd name="T40" fmla="*/ 2147483647 w 1118"/>
              <a:gd name="T41" fmla="*/ 2147483647 h 1220"/>
              <a:gd name="T42" fmla="*/ 2147483647 w 1118"/>
              <a:gd name="T43" fmla="*/ 2147483647 h 1220"/>
              <a:gd name="T44" fmla="*/ 2147483647 w 1118"/>
              <a:gd name="T45" fmla="*/ 2147483647 h 1220"/>
              <a:gd name="T46" fmla="*/ 2147483647 w 1118"/>
              <a:gd name="T47" fmla="*/ 2147483647 h 1220"/>
              <a:gd name="T48" fmla="*/ 2147483647 w 1118"/>
              <a:gd name="T49" fmla="*/ 2147483647 h 1220"/>
              <a:gd name="T50" fmla="*/ 2147483647 w 1118"/>
              <a:gd name="T51" fmla="*/ 2147483647 h 1220"/>
              <a:gd name="T52" fmla="*/ 2147483647 w 1118"/>
              <a:gd name="T53" fmla="*/ 2147483647 h 1220"/>
              <a:gd name="T54" fmla="*/ 2147483647 w 1118"/>
              <a:gd name="T55" fmla="*/ 2147483647 h 12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18"/>
              <a:gd name="T85" fmla="*/ 0 h 1220"/>
              <a:gd name="T86" fmla="*/ 1118 w 1118"/>
              <a:gd name="T87" fmla="*/ 1220 h 12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18" h="1220">
                <a:moveTo>
                  <a:pt x="0" y="0"/>
                </a:moveTo>
                <a:cubicBezTo>
                  <a:pt x="34" y="24"/>
                  <a:pt x="70" y="31"/>
                  <a:pt x="110" y="39"/>
                </a:cubicBezTo>
                <a:cubicBezTo>
                  <a:pt x="121" y="41"/>
                  <a:pt x="144" y="48"/>
                  <a:pt x="144" y="48"/>
                </a:cubicBezTo>
                <a:cubicBezTo>
                  <a:pt x="167" y="64"/>
                  <a:pt x="194" y="75"/>
                  <a:pt x="221" y="82"/>
                </a:cubicBezTo>
                <a:cubicBezTo>
                  <a:pt x="268" y="115"/>
                  <a:pt x="373" y="119"/>
                  <a:pt x="427" y="125"/>
                </a:cubicBezTo>
                <a:cubicBezTo>
                  <a:pt x="447" y="132"/>
                  <a:pt x="468" y="138"/>
                  <a:pt x="489" y="144"/>
                </a:cubicBezTo>
                <a:cubicBezTo>
                  <a:pt x="503" y="185"/>
                  <a:pt x="482" y="134"/>
                  <a:pt x="509" y="168"/>
                </a:cubicBezTo>
                <a:cubicBezTo>
                  <a:pt x="512" y="172"/>
                  <a:pt x="511" y="178"/>
                  <a:pt x="513" y="183"/>
                </a:cubicBezTo>
                <a:cubicBezTo>
                  <a:pt x="523" y="201"/>
                  <a:pt x="544" y="238"/>
                  <a:pt x="561" y="250"/>
                </a:cubicBezTo>
                <a:cubicBezTo>
                  <a:pt x="571" y="278"/>
                  <a:pt x="585" y="315"/>
                  <a:pt x="609" y="332"/>
                </a:cubicBezTo>
                <a:cubicBezTo>
                  <a:pt x="620" y="362"/>
                  <a:pt x="643" y="387"/>
                  <a:pt x="653" y="418"/>
                </a:cubicBezTo>
                <a:cubicBezTo>
                  <a:pt x="658" y="432"/>
                  <a:pt x="667" y="461"/>
                  <a:pt x="667" y="461"/>
                </a:cubicBezTo>
                <a:cubicBezTo>
                  <a:pt x="670" y="477"/>
                  <a:pt x="676" y="531"/>
                  <a:pt x="681" y="543"/>
                </a:cubicBezTo>
                <a:cubicBezTo>
                  <a:pt x="681" y="544"/>
                  <a:pt x="709" y="552"/>
                  <a:pt x="710" y="552"/>
                </a:cubicBezTo>
                <a:cubicBezTo>
                  <a:pt x="716" y="571"/>
                  <a:pt x="736" y="589"/>
                  <a:pt x="753" y="600"/>
                </a:cubicBezTo>
                <a:cubicBezTo>
                  <a:pt x="759" y="617"/>
                  <a:pt x="773" y="628"/>
                  <a:pt x="787" y="639"/>
                </a:cubicBezTo>
                <a:cubicBezTo>
                  <a:pt x="796" y="646"/>
                  <a:pt x="816" y="658"/>
                  <a:pt x="816" y="658"/>
                </a:cubicBezTo>
                <a:cubicBezTo>
                  <a:pt x="838" y="691"/>
                  <a:pt x="824" y="683"/>
                  <a:pt x="849" y="692"/>
                </a:cubicBezTo>
                <a:cubicBezTo>
                  <a:pt x="864" y="706"/>
                  <a:pt x="871" y="719"/>
                  <a:pt x="888" y="730"/>
                </a:cubicBezTo>
                <a:cubicBezTo>
                  <a:pt x="900" y="748"/>
                  <a:pt x="918" y="766"/>
                  <a:pt x="936" y="778"/>
                </a:cubicBezTo>
                <a:cubicBezTo>
                  <a:pt x="942" y="794"/>
                  <a:pt x="950" y="807"/>
                  <a:pt x="960" y="821"/>
                </a:cubicBezTo>
                <a:cubicBezTo>
                  <a:pt x="973" y="860"/>
                  <a:pt x="954" y="813"/>
                  <a:pt x="979" y="845"/>
                </a:cubicBezTo>
                <a:cubicBezTo>
                  <a:pt x="982" y="849"/>
                  <a:pt x="981" y="856"/>
                  <a:pt x="984" y="860"/>
                </a:cubicBezTo>
                <a:cubicBezTo>
                  <a:pt x="988" y="866"/>
                  <a:pt x="993" y="869"/>
                  <a:pt x="998" y="874"/>
                </a:cubicBezTo>
                <a:cubicBezTo>
                  <a:pt x="1012" y="915"/>
                  <a:pt x="1025" y="953"/>
                  <a:pt x="1051" y="989"/>
                </a:cubicBezTo>
                <a:cubicBezTo>
                  <a:pt x="1058" y="1008"/>
                  <a:pt x="1064" y="1028"/>
                  <a:pt x="1070" y="1047"/>
                </a:cubicBezTo>
                <a:cubicBezTo>
                  <a:pt x="1075" y="1085"/>
                  <a:pt x="1077" y="1141"/>
                  <a:pt x="1089" y="1176"/>
                </a:cubicBezTo>
                <a:cubicBezTo>
                  <a:pt x="1093" y="1187"/>
                  <a:pt x="1105" y="1220"/>
                  <a:pt x="1118" y="1220"/>
                </a:cubicBezTo>
              </a:path>
            </a:pathLst>
          </a:cu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76845" name="Freeform 13">
            <a:extLst>
              <a:ext uri="{FF2B5EF4-FFF2-40B4-BE49-F238E27FC236}">
                <a16:creationId xmlns:a16="http://schemas.microsoft.com/office/drawing/2014/main" id="{F2744097-7947-4246-BA42-AD49B2E9F3B1}"/>
              </a:ext>
            </a:extLst>
          </p:cNvPr>
          <p:cNvSpPr>
            <a:spLocks/>
          </p:cNvSpPr>
          <p:nvPr/>
        </p:nvSpPr>
        <p:spPr bwMode="auto">
          <a:xfrm>
            <a:off x="4565650" y="3016251"/>
            <a:ext cx="525463" cy="1189037"/>
          </a:xfrm>
          <a:custGeom>
            <a:avLst/>
            <a:gdLst>
              <a:gd name="T0" fmla="*/ 0 w 331"/>
              <a:gd name="T1" fmla="*/ 2147483647 h 749"/>
              <a:gd name="T2" fmla="*/ 2147483647 w 331"/>
              <a:gd name="T3" fmla="*/ 2147483647 h 749"/>
              <a:gd name="T4" fmla="*/ 2147483647 w 331"/>
              <a:gd name="T5" fmla="*/ 2147483647 h 749"/>
              <a:gd name="T6" fmla="*/ 2147483647 w 331"/>
              <a:gd name="T7" fmla="*/ 2147483647 h 749"/>
              <a:gd name="T8" fmla="*/ 2147483647 w 331"/>
              <a:gd name="T9" fmla="*/ 2147483647 h 749"/>
              <a:gd name="T10" fmla="*/ 2147483647 w 331"/>
              <a:gd name="T11" fmla="*/ 2147483647 h 749"/>
              <a:gd name="T12" fmla="*/ 2147483647 w 331"/>
              <a:gd name="T13" fmla="*/ 2147483647 h 749"/>
              <a:gd name="T14" fmla="*/ 2147483647 w 331"/>
              <a:gd name="T15" fmla="*/ 2147483647 h 749"/>
              <a:gd name="T16" fmla="*/ 2147483647 w 331"/>
              <a:gd name="T17" fmla="*/ 2147483647 h 749"/>
              <a:gd name="T18" fmla="*/ 2147483647 w 331"/>
              <a:gd name="T19" fmla="*/ 2147483647 h 749"/>
              <a:gd name="T20" fmla="*/ 2147483647 w 331"/>
              <a:gd name="T21" fmla="*/ 2147483647 h 749"/>
              <a:gd name="T22" fmla="*/ 2147483647 w 331"/>
              <a:gd name="T23" fmla="*/ 0 h 7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1"/>
              <a:gd name="T37" fmla="*/ 0 h 749"/>
              <a:gd name="T38" fmla="*/ 331 w 331"/>
              <a:gd name="T39" fmla="*/ 749 h 7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1" h="749">
                <a:moveTo>
                  <a:pt x="0" y="749"/>
                </a:moveTo>
                <a:cubicBezTo>
                  <a:pt x="21" y="735"/>
                  <a:pt x="32" y="719"/>
                  <a:pt x="52" y="706"/>
                </a:cubicBezTo>
                <a:cubicBezTo>
                  <a:pt x="59" y="696"/>
                  <a:pt x="65" y="687"/>
                  <a:pt x="72" y="677"/>
                </a:cubicBezTo>
                <a:cubicBezTo>
                  <a:pt x="78" y="668"/>
                  <a:pt x="100" y="658"/>
                  <a:pt x="100" y="658"/>
                </a:cubicBezTo>
                <a:cubicBezTo>
                  <a:pt x="125" y="621"/>
                  <a:pt x="143" y="573"/>
                  <a:pt x="177" y="543"/>
                </a:cubicBezTo>
                <a:cubicBezTo>
                  <a:pt x="190" y="531"/>
                  <a:pt x="204" y="520"/>
                  <a:pt x="220" y="514"/>
                </a:cubicBezTo>
                <a:cubicBezTo>
                  <a:pt x="230" y="511"/>
                  <a:pt x="239" y="507"/>
                  <a:pt x="249" y="504"/>
                </a:cubicBezTo>
                <a:cubicBezTo>
                  <a:pt x="254" y="502"/>
                  <a:pt x="264" y="499"/>
                  <a:pt x="264" y="499"/>
                </a:cubicBezTo>
                <a:cubicBezTo>
                  <a:pt x="269" y="483"/>
                  <a:pt x="288" y="456"/>
                  <a:pt x="288" y="456"/>
                </a:cubicBezTo>
                <a:cubicBezTo>
                  <a:pt x="291" y="396"/>
                  <a:pt x="300" y="338"/>
                  <a:pt x="312" y="279"/>
                </a:cubicBezTo>
                <a:cubicBezTo>
                  <a:pt x="316" y="206"/>
                  <a:pt x="324" y="140"/>
                  <a:pt x="312" y="67"/>
                </a:cubicBezTo>
                <a:cubicBezTo>
                  <a:pt x="315" y="43"/>
                  <a:pt x="320" y="22"/>
                  <a:pt x="331" y="0"/>
                </a:cubicBezTo>
              </a:path>
            </a:pathLst>
          </a:cu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76847" name="Freeform 15">
            <a:extLst>
              <a:ext uri="{FF2B5EF4-FFF2-40B4-BE49-F238E27FC236}">
                <a16:creationId xmlns:a16="http://schemas.microsoft.com/office/drawing/2014/main" id="{2136BEDA-CC80-4F71-8ED3-C6542915A2E1}"/>
              </a:ext>
            </a:extLst>
          </p:cNvPr>
          <p:cNvSpPr>
            <a:spLocks/>
          </p:cNvSpPr>
          <p:nvPr/>
        </p:nvSpPr>
        <p:spPr bwMode="auto">
          <a:xfrm>
            <a:off x="4762500" y="2994026"/>
            <a:ext cx="503238" cy="2109787"/>
          </a:xfrm>
          <a:custGeom>
            <a:avLst/>
            <a:gdLst>
              <a:gd name="T0" fmla="*/ 2147483647 w 317"/>
              <a:gd name="T1" fmla="*/ 2147483647 h 1329"/>
              <a:gd name="T2" fmla="*/ 2147483647 w 317"/>
              <a:gd name="T3" fmla="*/ 0 h 1329"/>
              <a:gd name="T4" fmla="*/ 2147483647 w 317"/>
              <a:gd name="T5" fmla="*/ 2147483647 h 1329"/>
              <a:gd name="T6" fmla="*/ 2147483647 w 317"/>
              <a:gd name="T7" fmla="*/ 2147483647 h 1329"/>
              <a:gd name="T8" fmla="*/ 2147483647 w 317"/>
              <a:gd name="T9" fmla="*/ 2147483647 h 1329"/>
              <a:gd name="T10" fmla="*/ 2147483647 w 317"/>
              <a:gd name="T11" fmla="*/ 2147483647 h 1329"/>
              <a:gd name="T12" fmla="*/ 2147483647 w 317"/>
              <a:gd name="T13" fmla="*/ 2147483647 h 1329"/>
              <a:gd name="T14" fmla="*/ 2147483647 w 317"/>
              <a:gd name="T15" fmla="*/ 2147483647 h 1329"/>
              <a:gd name="T16" fmla="*/ 2147483647 w 317"/>
              <a:gd name="T17" fmla="*/ 2147483647 h 1329"/>
              <a:gd name="T18" fmla="*/ 2147483647 w 317"/>
              <a:gd name="T19" fmla="*/ 2147483647 h 1329"/>
              <a:gd name="T20" fmla="*/ 2147483647 w 317"/>
              <a:gd name="T21" fmla="*/ 2147483647 h 1329"/>
              <a:gd name="T22" fmla="*/ 2147483647 w 317"/>
              <a:gd name="T23" fmla="*/ 2147483647 h 1329"/>
              <a:gd name="T24" fmla="*/ 2147483647 w 317"/>
              <a:gd name="T25" fmla="*/ 2147483647 h 1329"/>
              <a:gd name="T26" fmla="*/ 2147483647 w 317"/>
              <a:gd name="T27" fmla="*/ 2147483647 h 1329"/>
              <a:gd name="T28" fmla="*/ 2147483647 w 317"/>
              <a:gd name="T29" fmla="*/ 2147483647 h 1329"/>
              <a:gd name="T30" fmla="*/ 2147483647 w 317"/>
              <a:gd name="T31" fmla="*/ 2147483647 h 1329"/>
              <a:gd name="T32" fmla="*/ 2147483647 w 317"/>
              <a:gd name="T33" fmla="*/ 2147483647 h 1329"/>
              <a:gd name="T34" fmla="*/ 2147483647 w 317"/>
              <a:gd name="T35" fmla="*/ 2147483647 h 1329"/>
              <a:gd name="T36" fmla="*/ 2147483647 w 317"/>
              <a:gd name="T37" fmla="*/ 2147483647 h 1329"/>
              <a:gd name="T38" fmla="*/ 0 w 317"/>
              <a:gd name="T39" fmla="*/ 2147483647 h 13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7"/>
              <a:gd name="T61" fmla="*/ 0 h 1329"/>
              <a:gd name="T62" fmla="*/ 317 w 317"/>
              <a:gd name="T63" fmla="*/ 1329 h 13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7" h="1329">
                <a:moveTo>
                  <a:pt x="192" y="24"/>
                </a:moveTo>
                <a:cubicBezTo>
                  <a:pt x="225" y="2"/>
                  <a:pt x="210" y="9"/>
                  <a:pt x="236" y="0"/>
                </a:cubicBezTo>
                <a:cubicBezTo>
                  <a:pt x="268" y="8"/>
                  <a:pt x="284" y="31"/>
                  <a:pt x="303" y="57"/>
                </a:cubicBezTo>
                <a:cubicBezTo>
                  <a:pt x="308" y="72"/>
                  <a:pt x="312" y="86"/>
                  <a:pt x="317" y="101"/>
                </a:cubicBezTo>
                <a:cubicBezTo>
                  <a:pt x="310" y="136"/>
                  <a:pt x="297" y="167"/>
                  <a:pt x="288" y="201"/>
                </a:cubicBezTo>
                <a:cubicBezTo>
                  <a:pt x="282" y="222"/>
                  <a:pt x="281" y="243"/>
                  <a:pt x="274" y="264"/>
                </a:cubicBezTo>
                <a:cubicBezTo>
                  <a:pt x="270" y="296"/>
                  <a:pt x="266" y="325"/>
                  <a:pt x="255" y="355"/>
                </a:cubicBezTo>
                <a:cubicBezTo>
                  <a:pt x="251" y="381"/>
                  <a:pt x="245" y="402"/>
                  <a:pt x="240" y="427"/>
                </a:cubicBezTo>
                <a:cubicBezTo>
                  <a:pt x="234" y="489"/>
                  <a:pt x="255" y="555"/>
                  <a:pt x="216" y="609"/>
                </a:cubicBezTo>
                <a:cubicBezTo>
                  <a:pt x="206" y="645"/>
                  <a:pt x="221" y="606"/>
                  <a:pt x="197" y="629"/>
                </a:cubicBezTo>
                <a:cubicBezTo>
                  <a:pt x="185" y="641"/>
                  <a:pt x="192" y="651"/>
                  <a:pt x="168" y="667"/>
                </a:cubicBezTo>
                <a:cubicBezTo>
                  <a:pt x="155" y="686"/>
                  <a:pt x="143" y="706"/>
                  <a:pt x="130" y="725"/>
                </a:cubicBezTo>
                <a:cubicBezTo>
                  <a:pt x="107" y="759"/>
                  <a:pt x="104" y="795"/>
                  <a:pt x="72" y="825"/>
                </a:cubicBezTo>
                <a:cubicBezTo>
                  <a:pt x="59" y="875"/>
                  <a:pt x="34" y="919"/>
                  <a:pt x="20" y="969"/>
                </a:cubicBezTo>
                <a:cubicBezTo>
                  <a:pt x="21" y="984"/>
                  <a:pt x="23" y="998"/>
                  <a:pt x="24" y="1013"/>
                </a:cubicBezTo>
                <a:cubicBezTo>
                  <a:pt x="26" y="1045"/>
                  <a:pt x="27" y="1077"/>
                  <a:pt x="29" y="1109"/>
                </a:cubicBezTo>
                <a:cubicBezTo>
                  <a:pt x="30" y="1122"/>
                  <a:pt x="32" y="1134"/>
                  <a:pt x="34" y="1147"/>
                </a:cubicBezTo>
                <a:cubicBezTo>
                  <a:pt x="37" y="1166"/>
                  <a:pt x="44" y="1205"/>
                  <a:pt x="44" y="1205"/>
                </a:cubicBezTo>
                <a:cubicBezTo>
                  <a:pt x="41" y="1235"/>
                  <a:pt x="39" y="1291"/>
                  <a:pt x="10" y="1310"/>
                </a:cubicBezTo>
                <a:cubicBezTo>
                  <a:pt x="4" y="1327"/>
                  <a:pt x="9" y="1322"/>
                  <a:pt x="0" y="1329"/>
                </a:cubicBezTo>
              </a:path>
            </a:pathLst>
          </a:cu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76848" name="Freeform 16">
            <a:extLst>
              <a:ext uri="{FF2B5EF4-FFF2-40B4-BE49-F238E27FC236}">
                <a16:creationId xmlns:a16="http://schemas.microsoft.com/office/drawing/2014/main" id="{BDB6976A-7D44-4586-A384-9855C2596798}"/>
              </a:ext>
            </a:extLst>
          </p:cNvPr>
          <p:cNvSpPr>
            <a:spLocks/>
          </p:cNvSpPr>
          <p:nvPr/>
        </p:nvSpPr>
        <p:spPr bwMode="auto">
          <a:xfrm>
            <a:off x="3817938" y="4183063"/>
            <a:ext cx="944562" cy="928688"/>
          </a:xfrm>
          <a:custGeom>
            <a:avLst/>
            <a:gdLst>
              <a:gd name="T0" fmla="*/ 2147483647 w 595"/>
              <a:gd name="T1" fmla="*/ 2147483647 h 585"/>
              <a:gd name="T2" fmla="*/ 2147483647 w 595"/>
              <a:gd name="T3" fmla="*/ 2147483647 h 585"/>
              <a:gd name="T4" fmla="*/ 2147483647 w 595"/>
              <a:gd name="T5" fmla="*/ 2147483647 h 585"/>
              <a:gd name="T6" fmla="*/ 2147483647 w 595"/>
              <a:gd name="T7" fmla="*/ 2147483647 h 585"/>
              <a:gd name="T8" fmla="*/ 2147483647 w 595"/>
              <a:gd name="T9" fmla="*/ 2147483647 h 585"/>
              <a:gd name="T10" fmla="*/ 2147483647 w 595"/>
              <a:gd name="T11" fmla="*/ 2147483647 h 585"/>
              <a:gd name="T12" fmla="*/ 2147483647 w 595"/>
              <a:gd name="T13" fmla="*/ 2147483647 h 585"/>
              <a:gd name="T14" fmla="*/ 2147483647 w 595"/>
              <a:gd name="T15" fmla="*/ 2147483647 h 585"/>
              <a:gd name="T16" fmla="*/ 2147483647 w 595"/>
              <a:gd name="T17" fmla="*/ 0 h 585"/>
              <a:gd name="T18" fmla="*/ 0 w 595"/>
              <a:gd name="T19" fmla="*/ 2147483647 h 5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5"/>
              <a:gd name="T31" fmla="*/ 0 h 585"/>
              <a:gd name="T32" fmla="*/ 595 w 595"/>
              <a:gd name="T33" fmla="*/ 585 h 5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5" h="585">
                <a:moveTo>
                  <a:pt x="595" y="585"/>
                </a:moveTo>
                <a:cubicBezTo>
                  <a:pt x="572" y="551"/>
                  <a:pt x="587" y="558"/>
                  <a:pt x="557" y="552"/>
                </a:cubicBezTo>
                <a:cubicBezTo>
                  <a:pt x="540" y="540"/>
                  <a:pt x="540" y="530"/>
                  <a:pt x="523" y="518"/>
                </a:cubicBezTo>
                <a:cubicBezTo>
                  <a:pt x="508" y="467"/>
                  <a:pt x="468" y="408"/>
                  <a:pt x="423" y="379"/>
                </a:cubicBezTo>
                <a:cubicBezTo>
                  <a:pt x="412" y="362"/>
                  <a:pt x="394" y="341"/>
                  <a:pt x="375" y="336"/>
                </a:cubicBezTo>
                <a:cubicBezTo>
                  <a:pt x="357" y="324"/>
                  <a:pt x="336" y="307"/>
                  <a:pt x="317" y="297"/>
                </a:cubicBezTo>
                <a:cubicBezTo>
                  <a:pt x="271" y="272"/>
                  <a:pt x="215" y="264"/>
                  <a:pt x="178" y="225"/>
                </a:cubicBezTo>
                <a:cubicBezTo>
                  <a:pt x="171" y="205"/>
                  <a:pt x="161" y="188"/>
                  <a:pt x="154" y="168"/>
                </a:cubicBezTo>
                <a:cubicBezTo>
                  <a:pt x="144" y="102"/>
                  <a:pt x="114" y="19"/>
                  <a:pt x="43" y="0"/>
                </a:cubicBezTo>
                <a:cubicBezTo>
                  <a:pt x="28" y="3"/>
                  <a:pt x="11" y="3"/>
                  <a:pt x="0" y="14"/>
                </a:cubicBezTo>
              </a:path>
            </a:pathLst>
          </a:cu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76850" name="Freeform 18">
            <a:extLst>
              <a:ext uri="{FF2B5EF4-FFF2-40B4-BE49-F238E27FC236}">
                <a16:creationId xmlns:a16="http://schemas.microsoft.com/office/drawing/2014/main" id="{1F31B2C8-E3B4-4D13-A621-6D51F385C713}"/>
              </a:ext>
            </a:extLst>
          </p:cNvPr>
          <p:cNvSpPr>
            <a:spLocks/>
          </p:cNvSpPr>
          <p:nvPr/>
        </p:nvSpPr>
        <p:spPr bwMode="auto">
          <a:xfrm>
            <a:off x="3406775" y="4197351"/>
            <a:ext cx="427038" cy="366712"/>
          </a:xfrm>
          <a:custGeom>
            <a:avLst/>
            <a:gdLst>
              <a:gd name="T0" fmla="*/ 2147483647 w 269"/>
              <a:gd name="T1" fmla="*/ 0 h 231"/>
              <a:gd name="T2" fmla="*/ 2147483647 w 269"/>
              <a:gd name="T3" fmla="*/ 2147483647 h 231"/>
              <a:gd name="T4" fmla="*/ 2147483647 w 269"/>
              <a:gd name="T5" fmla="*/ 2147483647 h 231"/>
              <a:gd name="T6" fmla="*/ 2147483647 w 269"/>
              <a:gd name="T7" fmla="*/ 2147483647 h 231"/>
              <a:gd name="T8" fmla="*/ 2147483647 w 269"/>
              <a:gd name="T9" fmla="*/ 2147483647 h 231"/>
              <a:gd name="T10" fmla="*/ 2147483647 w 269"/>
              <a:gd name="T11" fmla="*/ 2147483647 h 231"/>
              <a:gd name="T12" fmla="*/ 0 w 269"/>
              <a:gd name="T13" fmla="*/ 2147483647 h 231"/>
              <a:gd name="T14" fmla="*/ 0 60000 65536"/>
              <a:gd name="T15" fmla="*/ 0 60000 65536"/>
              <a:gd name="T16" fmla="*/ 0 60000 65536"/>
              <a:gd name="T17" fmla="*/ 0 60000 65536"/>
              <a:gd name="T18" fmla="*/ 0 60000 65536"/>
              <a:gd name="T19" fmla="*/ 0 60000 65536"/>
              <a:gd name="T20" fmla="*/ 0 60000 65536"/>
              <a:gd name="T21" fmla="*/ 0 w 269"/>
              <a:gd name="T22" fmla="*/ 0 h 231"/>
              <a:gd name="T23" fmla="*/ 269 w 269"/>
              <a:gd name="T24" fmla="*/ 231 h 2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9" h="231">
                <a:moveTo>
                  <a:pt x="269" y="0"/>
                </a:moveTo>
                <a:cubicBezTo>
                  <a:pt x="248" y="14"/>
                  <a:pt x="234" y="34"/>
                  <a:pt x="211" y="48"/>
                </a:cubicBezTo>
                <a:cubicBezTo>
                  <a:pt x="202" y="75"/>
                  <a:pt x="199" y="98"/>
                  <a:pt x="173" y="115"/>
                </a:cubicBezTo>
                <a:cubicBezTo>
                  <a:pt x="150" y="149"/>
                  <a:pt x="123" y="181"/>
                  <a:pt x="101" y="216"/>
                </a:cubicBezTo>
                <a:cubicBezTo>
                  <a:pt x="98" y="220"/>
                  <a:pt x="91" y="220"/>
                  <a:pt x="86" y="221"/>
                </a:cubicBezTo>
                <a:cubicBezTo>
                  <a:pt x="73" y="225"/>
                  <a:pt x="61" y="228"/>
                  <a:pt x="48" y="231"/>
                </a:cubicBezTo>
                <a:cubicBezTo>
                  <a:pt x="13" y="225"/>
                  <a:pt x="29" y="226"/>
                  <a:pt x="0" y="226"/>
                </a:cubicBezTo>
              </a:path>
            </a:pathLst>
          </a:cu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76851" name="Freeform 19">
            <a:extLst>
              <a:ext uri="{FF2B5EF4-FFF2-40B4-BE49-F238E27FC236}">
                <a16:creationId xmlns:a16="http://schemas.microsoft.com/office/drawing/2014/main" id="{C0A6A1B2-3748-4A0D-A8BA-5CB7934D1492}"/>
              </a:ext>
            </a:extLst>
          </p:cNvPr>
          <p:cNvSpPr>
            <a:spLocks/>
          </p:cNvSpPr>
          <p:nvPr/>
        </p:nvSpPr>
        <p:spPr bwMode="auto">
          <a:xfrm>
            <a:off x="2851150" y="4478338"/>
            <a:ext cx="555625" cy="92075"/>
          </a:xfrm>
          <a:custGeom>
            <a:avLst/>
            <a:gdLst>
              <a:gd name="T0" fmla="*/ 2147483647 w 350"/>
              <a:gd name="T1" fmla="*/ 2147483647 h 58"/>
              <a:gd name="T2" fmla="*/ 2147483647 w 350"/>
              <a:gd name="T3" fmla="*/ 2147483647 h 58"/>
              <a:gd name="T4" fmla="*/ 2147483647 w 350"/>
              <a:gd name="T5" fmla="*/ 2147483647 h 58"/>
              <a:gd name="T6" fmla="*/ 2147483647 w 350"/>
              <a:gd name="T7" fmla="*/ 2147483647 h 58"/>
              <a:gd name="T8" fmla="*/ 2147483647 w 350"/>
              <a:gd name="T9" fmla="*/ 2147483647 h 58"/>
              <a:gd name="T10" fmla="*/ 0 w 350"/>
              <a:gd name="T11" fmla="*/ 2147483647 h 58"/>
              <a:gd name="T12" fmla="*/ 0 60000 65536"/>
              <a:gd name="T13" fmla="*/ 0 60000 65536"/>
              <a:gd name="T14" fmla="*/ 0 60000 65536"/>
              <a:gd name="T15" fmla="*/ 0 60000 65536"/>
              <a:gd name="T16" fmla="*/ 0 60000 65536"/>
              <a:gd name="T17" fmla="*/ 0 60000 65536"/>
              <a:gd name="T18" fmla="*/ 0 w 350"/>
              <a:gd name="T19" fmla="*/ 0 h 58"/>
              <a:gd name="T20" fmla="*/ 350 w 350"/>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350" h="58">
                <a:moveTo>
                  <a:pt x="350" y="49"/>
                </a:moveTo>
                <a:cubicBezTo>
                  <a:pt x="279" y="24"/>
                  <a:pt x="195" y="10"/>
                  <a:pt x="120" y="6"/>
                </a:cubicBezTo>
                <a:cubicBezTo>
                  <a:pt x="97" y="0"/>
                  <a:pt x="79" y="3"/>
                  <a:pt x="57" y="10"/>
                </a:cubicBezTo>
                <a:cubicBezTo>
                  <a:pt x="47" y="13"/>
                  <a:pt x="38" y="17"/>
                  <a:pt x="28" y="20"/>
                </a:cubicBezTo>
                <a:cubicBezTo>
                  <a:pt x="23" y="22"/>
                  <a:pt x="14" y="25"/>
                  <a:pt x="14" y="25"/>
                </a:cubicBezTo>
                <a:cubicBezTo>
                  <a:pt x="6" y="36"/>
                  <a:pt x="0" y="43"/>
                  <a:pt x="0" y="58"/>
                </a:cubicBezTo>
              </a:path>
            </a:pathLst>
          </a:cu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76852" name="Freeform 20">
            <a:extLst>
              <a:ext uri="{FF2B5EF4-FFF2-40B4-BE49-F238E27FC236}">
                <a16:creationId xmlns:a16="http://schemas.microsoft.com/office/drawing/2014/main" id="{F3135406-6537-45B9-ABD3-F7F3F537177B}"/>
              </a:ext>
            </a:extLst>
          </p:cNvPr>
          <p:cNvSpPr>
            <a:spLocks/>
          </p:cNvSpPr>
          <p:nvPr/>
        </p:nvSpPr>
        <p:spPr bwMode="auto">
          <a:xfrm>
            <a:off x="2797175" y="4556126"/>
            <a:ext cx="434975" cy="769937"/>
          </a:xfrm>
          <a:custGeom>
            <a:avLst/>
            <a:gdLst>
              <a:gd name="T0" fmla="*/ 2147483647 w 274"/>
              <a:gd name="T1" fmla="*/ 0 h 485"/>
              <a:gd name="T2" fmla="*/ 2147483647 w 274"/>
              <a:gd name="T3" fmla="*/ 2147483647 h 485"/>
              <a:gd name="T4" fmla="*/ 2147483647 w 274"/>
              <a:gd name="T5" fmla="*/ 2147483647 h 485"/>
              <a:gd name="T6" fmla="*/ 2147483647 w 274"/>
              <a:gd name="T7" fmla="*/ 2147483647 h 485"/>
              <a:gd name="T8" fmla="*/ 2147483647 w 274"/>
              <a:gd name="T9" fmla="*/ 2147483647 h 485"/>
              <a:gd name="T10" fmla="*/ 2147483647 w 274"/>
              <a:gd name="T11" fmla="*/ 2147483647 h 485"/>
              <a:gd name="T12" fmla="*/ 2147483647 w 274"/>
              <a:gd name="T13" fmla="*/ 2147483647 h 485"/>
              <a:gd name="T14" fmla="*/ 2147483647 w 274"/>
              <a:gd name="T15" fmla="*/ 2147483647 h 485"/>
              <a:gd name="T16" fmla="*/ 2147483647 w 274"/>
              <a:gd name="T17" fmla="*/ 2147483647 h 4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4"/>
              <a:gd name="T28" fmla="*/ 0 h 485"/>
              <a:gd name="T29" fmla="*/ 274 w 274"/>
              <a:gd name="T30" fmla="*/ 485 h 4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4" h="485">
                <a:moveTo>
                  <a:pt x="24" y="0"/>
                </a:moveTo>
                <a:cubicBezTo>
                  <a:pt x="0" y="68"/>
                  <a:pt x="72" y="132"/>
                  <a:pt x="101" y="187"/>
                </a:cubicBezTo>
                <a:cubicBezTo>
                  <a:pt x="111" y="206"/>
                  <a:pt x="118" y="227"/>
                  <a:pt x="130" y="245"/>
                </a:cubicBezTo>
                <a:cubicBezTo>
                  <a:pt x="137" y="268"/>
                  <a:pt x="142" y="283"/>
                  <a:pt x="163" y="297"/>
                </a:cubicBezTo>
                <a:cubicBezTo>
                  <a:pt x="172" y="323"/>
                  <a:pt x="170" y="336"/>
                  <a:pt x="192" y="350"/>
                </a:cubicBezTo>
                <a:cubicBezTo>
                  <a:pt x="202" y="365"/>
                  <a:pt x="206" y="379"/>
                  <a:pt x="216" y="393"/>
                </a:cubicBezTo>
                <a:cubicBezTo>
                  <a:pt x="218" y="398"/>
                  <a:pt x="217" y="404"/>
                  <a:pt x="221" y="408"/>
                </a:cubicBezTo>
                <a:cubicBezTo>
                  <a:pt x="224" y="412"/>
                  <a:pt x="232" y="409"/>
                  <a:pt x="235" y="413"/>
                </a:cubicBezTo>
                <a:cubicBezTo>
                  <a:pt x="245" y="427"/>
                  <a:pt x="249" y="485"/>
                  <a:pt x="274" y="485"/>
                </a:cubicBezTo>
              </a:path>
            </a:pathLst>
          </a:cu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376853" name="Freeform 21">
            <a:extLst>
              <a:ext uri="{FF2B5EF4-FFF2-40B4-BE49-F238E27FC236}">
                <a16:creationId xmlns:a16="http://schemas.microsoft.com/office/drawing/2014/main" id="{EBAF92D6-43F1-4669-85BE-95DCE1C7D099}"/>
              </a:ext>
            </a:extLst>
          </p:cNvPr>
          <p:cNvSpPr>
            <a:spLocks/>
          </p:cNvSpPr>
          <p:nvPr/>
        </p:nvSpPr>
        <p:spPr bwMode="auto">
          <a:xfrm>
            <a:off x="2089150" y="5294313"/>
            <a:ext cx="1135063" cy="1044575"/>
          </a:xfrm>
          <a:custGeom>
            <a:avLst/>
            <a:gdLst>
              <a:gd name="T0" fmla="*/ 2147483647 w 715"/>
              <a:gd name="T1" fmla="*/ 2147483647 h 658"/>
              <a:gd name="T2" fmla="*/ 2147483647 w 715"/>
              <a:gd name="T3" fmla="*/ 2147483647 h 658"/>
              <a:gd name="T4" fmla="*/ 2147483647 w 715"/>
              <a:gd name="T5" fmla="*/ 2147483647 h 658"/>
              <a:gd name="T6" fmla="*/ 2147483647 w 715"/>
              <a:gd name="T7" fmla="*/ 0 h 658"/>
              <a:gd name="T8" fmla="*/ 2147483647 w 715"/>
              <a:gd name="T9" fmla="*/ 2147483647 h 658"/>
              <a:gd name="T10" fmla="*/ 2147483647 w 715"/>
              <a:gd name="T11" fmla="*/ 2147483647 h 658"/>
              <a:gd name="T12" fmla="*/ 2147483647 w 715"/>
              <a:gd name="T13" fmla="*/ 2147483647 h 658"/>
              <a:gd name="T14" fmla="*/ 2147483647 w 715"/>
              <a:gd name="T15" fmla="*/ 2147483647 h 658"/>
              <a:gd name="T16" fmla="*/ 2147483647 w 715"/>
              <a:gd name="T17" fmla="*/ 2147483647 h 658"/>
              <a:gd name="T18" fmla="*/ 2147483647 w 715"/>
              <a:gd name="T19" fmla="*/ 2147483647 h 658"/>
              <a:gd name="T20" fmla="*/ 2147483647 w 715"/>
              <a:gd name="T21" fmla="*/ 2147483647 h 658"/>
              <a:gd name="T22" fmla="*/ 2147483647 w 715"/>
              <a:gd name="T23" fmla="*/ 2147483647 h 658"/>
              <a:gd name="T24" fmla="*/ 0 w 715"/>
              <a:gd name="T25" fmla="*/ 2147483647 h 658"/>
              <a:gd name="T26" fmla="*/ 2147483647 w 715"/>
              <a:gd name="T27" fmla="*/ 2147483647 h 658"/>
              <a:gd name="T28" fmla="*/ 2147483647 w 715"/>
              <a:gd name="T29" fmla="*/ 2147483647 h 658"/>
              <a:gd name="T30" fmla="*/ 2147483647 w 715"/>
              <a:gd name="T31" fmla="*/ 2147483647 h 658"/>
              <a:gd name="T32" fmla="*/ 2147483647 w 715"/>
              <a:gd name="T33" fmla="*/ 2147483647 h 658"/>
              <a:gd name="T34" fmla="*/ 2147483647 w 715"/>
              <a:gd name="T35" fmla="*/ 2147483647 h 6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15"/>
              <a:gd name="T55" fmla="*/ 0 h 658"/>
              <a:gd name="T56" fmla="*/ 715 w 715"/>
              <a:gd name="T57" fmla="*/ 658 h 6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15" h="658">
                <a:moveTo>
                  <a:pt x="715" y="24"/>
                </a:moveTo>
                <a:cubicBezTo>
                  <a:pt x="689" y="31"/>
                  <a:pt x="665" y="39"/>
                  <a:pt x="638" y="44"/>
                </a:cubicBezTo>
                <a:cubicBezTo>
                  <a:pt x="581" y="37"/>
                  <a:pt x="526" y="25"/>
                  <a:pt x="470" y="15"/>
                </a:cubicBezTo>
                <a:cubicBezTo>
                  <a:pt x="444" y="6"/>
                  <a:pt x="415" y="6"/>
                  <a:pt x="388" y="0"/>
                </a:cubicBezTo>
                <a:cubicBezTo>
                  <a:pt x="334" y="4"/>
                  <a:pt x="290" y="11"/>
                  <a:pt x="240" y="29"/>
                </a:cubicBezTo>
                <a:cubicBezTo>
                  <a:pt x="235" y="34"/>
                  <a:pt x="231" y="40"/>
                  <a:pt x="225" y="44"/>
                </a:cubicBezTo>
                <a:cubicBezTo>
                  <a:pt x="221" y="47"/>
                  <a:pt x="215" y="45"/>
                  <a:pt x="211" y="48"/>
                </a:cubicBezTo>
                <a:cubicBezTo>
                  <a:pt x="197" y="59"/>
                  <a:pt x="189" y="76"/>
                  <a:pt x="172" y="87"/>
                </a:cubicBezTo>
                <a:cubicBezTo>
                  <a:pt x="168" y="111"/>
                  <a:pt x="168" y="122"/>
                  <a:pt x="144" y="130"/>
                </a:cubicBezTo>
                <a:cubicBezTo>
                  <a:pt x="127" y="146"/>
                  <a:pt x="111" y="162"/>
                  <a:pt x="91" y="173"/>
                </a:cubicBezTo>
                <a:cubicBezTo>
                  <a:pt x="81" y="179"/>
                  <a:pt x="62" y="192"/>
                  <a:pt x="62" y="192"/>
                </a:cubicBezTo>
                <a:cubicBezTo>
                  <a:pt x="40" y="226"/>
                  <a:pt x="53" y="215"/>
                  <a:pt x="28" y="231"/>
                </a:cubicBezTo>
                <a:cubicBezTo>
                  <a:pt x="19" y="264"/>
                  <a:pt x="7" y="294"/>
                  <a:pt x="0" y="327"/>
                </a:cubicBezTo>
                <a:cubicBezTo>
                  <a:pt x="9" y="391"/>
                  <a:pt x="37" y="435"/>
                  <a:pt x="67" y="490"/>
                </a:cubicBezTo>
                <a:cubicBezTo>
                  <a:pt x="77" y="509"/>
                  <a:pt x="84" y="530"/>
                  <a:pt x="96" y="548"/>
                </a:cubicBezTo>
                <a:cubicBezTo>
                  <a:pt x="103" y="572"/>
                  <a:pt x="114" y="587"/>
                  <a:pt x="134" y="600"/>
                </a:cubicBezTo>
                <a:cubicBezTo>
                  <a:pt x="145" y="632"/>
                  <a:pt x="130" y="602"/>
                  <a:pt x="153" y="620"/>
                </a:cubicBezTo>
                <a:cubicBezTo>
                  <a:pt x="168" y="632"/>
                  <a:pt x="168" y="658"/>
                  <a:pt x="192" y="658"/>
                </a:cubicBezTo>
              </a:path>
            </a:pathLst>
          </a:cu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76840"/>
                                        </p:tgtEl>
                                        <p:attrNameLst>
                                          <p:attrName>style.visibility</p:attrName>
                                        </p:attrNameLst>
                                      </p:cBhvr>
                                      <p:to>
                                        <p:strVal val="visible"/>
                                      </p:to>
                                    </p:set>
                                    <p:animEffect transition="in" filter="wipe(up)">
                                      <p:cBhvr>
                                        <p:cTn id="7" dur="500"/>
                                        <p:tgtEl>
                                          <p:spTgt spid="37684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76842"/>
                                        </p:tgtEl>
                                        <p:attrNameLst>
                                          <p:attrName>style.visibility</p:attrName>
                                        </p:attrNameLst>
                                      </p:cBhvr>
                                      <p:to>
                                        <p:strVal val="visible"/>
                                      </p:to>
                                    </p:set>
                                    <p:animEffect transition="in" filter="wipe(left)">
                                      <p:cBhvr>
                                        <p:cTn id="11" dur="500"/>
                                        <p:tgtEl>
                                          <p:spTgt spid="376842"/>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376843"/>
                                        </p:tgtEl>
                                        <p:attrNameLst>
                                          <p:attrName>style.visibility</p:attrName>
                                        </p:attrNameLst>
                                      </p:cBhvr>
                                      <p:to>
                                        <p:strVal val="visible"/>
                                      </p:to>
                                    </p:set>
                                    <p:animEffect transition="in" filter="wipe(down)">
                                      <p:cBhvr>
                                        <p:cTn id="15" dur="500"/>
                                        <p:tgtEl>
                                          <p:spTgt spid="376843"/>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376844"/>
                                        </p:tgtEl>
                                        <p:attrNameLst>
                                          <p:attrName>style.visibility</p:attrName>
                                        </p:attrNameLst>
                                      </p:cBhvr>
                                      <p:to>
                                        <p:strVal val="visible"/>
                                      </p:to>
                                    </p:set>
                                    <p:animEffect transition="in" filter="wipe(up)">
                                      <p:cBhvr>
                                        <p:cTn id="19" dur="500"/>
                                        <p:tgtEl>
                                          <p:spTgt spid="376844"/>
                                        </p:tgtEl>
                                      </p:cBhvr>
                                    </p:animEffect>
                                  </p:childTnLst>
                                </p:cTn>
                              </p:par>
                            </p:childTnLst>
                          </p:cTn>
                        </p:par>
                        <p:par>
                          <p:cTn id="20" fill="hold" nodeType="afterGroup">
                            <p:stCondLst>
                              <p:cond delay="2000"/>
                            </p:stCondLst>
                            <p:childTnLst>
                              <p:par>
                                <p:cTn id="21" presetID="22" presetClass="entr" presetSubtype="4" fill="hold" nodeType="afterEffect">
                                  <p:stCondLst>
                                    <p:cond delay="0"/>
                                  </p:stCondLst>
                                  <p:childTnLst>
                                    <p:set>
                                      <p:cBhvr>
                                        <p:cTn id="22" dur="1" fill="hold">
                                          <p:stCondLst>
                                            <p:cond delay="0"/>
                                          </p:stCondLst>
                                        </p:cTn>
                                        <p:tgtEl>
                                          <p:spTgt spid="376845"/>
                                        </p:tgtEl>
                                        <p:attrNameLst>
                                          <p:attrName>style.visibility</p:attrName>
                                        </p:attrNameLst>
                                      </p:cBhvr>
                                      <p:to>
                                        <p:strVal val="visible"/>
                                      </p:to>
                                    </p:set>
                                    <p:animEffect transition="in" filter="wipe(down)">
                                      <p:cBhvr>
                                        <p:cTn id="23" dur="500"/>
                                        <p:tgtEl>
                                          <p:spTgt spid="376845"/>
                                        </p:tgtEl>
                                      </p:cBhvr>
                                    </p:animEffect>
                                  </p:childTnLst>
                                </p:cTn>
                              </p:par>
                            </p:childTnLst>
                          </p:cTn>
                        </p:par>
                        <p:par>
                          <p:cTn id="24" fill="hold" nodeType="afterGroup">
                            <p:stCondLst>
                              <p:cond delay="2500"/>
                            </p:stCondLst>
                            <p:childTnLst>
                              <p:par>
                                <p:cTn id="25" presetID="22" presetClass="entr" presetSubtype="1" fill="hold" nodeType="afterEffect">
                                  <p:stCondLst>
                                    <p:cond delay="0"/>
                                  </p:stCondLst>
                                  <p:childTnLst>
                                    <p:set>
                                      <p:cBhvr>
                                        <p:cTn id="26" dur="1" fill="hold">
                                          <p:stCondLst>
                                            <p:cond delay="0"/>
                                          </p:stCondLst>
                                        </p:cTn>
                                        <p:tgtEl>
                                          <p:spTgt spid="376847"/>
                                        </p:tgtEl>
                                        <p:attrNameLst>
                                          <p:attrName>style.visibility</p:attrName>
                                        </p:attrNameLst>
                                      </p:cBhvr>
                                      <p:to>
                                        <p:strVal val="visible"/>
                                      </p:to>
                                    </p:set>
                                    <p:animEffect transition="in" filter="wipe(up)">
                                      <p:cBhvr>
                                        <p:cTn id="27" dur="500"/>
                                        <p:tgtEl>
                                          <p:spTgt spid="376847"/>
                                        </p:tgtEl>
                                      </p:cBhvr>
                                    </p:animEffect>
                                  </p:childTnLst>
                                </p:cTn>
                              </p:par>
                            </p:childTnLst>
                          </p:cTn>
                        </p:par>
                        <p:par>
                          <p:cTn id="28" fill="hold" nodeType="afterGroup">
                            <p:stCondLst>
                              <p:cond delay="3000"/>
                            </p:stCondLst>
                            <p:childTnLst>
                              <p:par>
                                <p:cTn id="29" presetID="22" presetClass="entr" presetSubtype="4" fill="hold" nodeType="afterEffect">
                                  <p:stCondLst>
                                    <p:cond delay="0"/>
                                  </p:stCondLst>
                                  <p:childTnLst>
                                    <p:set>
                                      <p:cBhvr>
                                        <p:cTn id="30" dur="1" fill="hold">
                                          <p:stCondLst>
                                            <p:cond delay="0"/>
                                          </p:stCondLst>
                                        </p:cTn>
                                        <p:tgtEl>
                                          <p:spTgt spid="376848"/>
                                        </p:tgtEl>
                                        <p:attrNameLst>
                                          <p:attrName>style.visibility</p:attrName>
                                        </p:attrNameLst>
                                      </p:cBhvr>
                                      <p:to>
                                        <p:strVal val="visible"/>
                                      </p:to>
                                    </p:set>
                                    <p:animEffect transition="in" filter="wipe(down)">
                                      <p:cBhvr>
                                        <p:cTn id="31" dur="500"/>
                                        <p:tgtEl>
                                          <p:spTgt spid="376848"/>
                                        </p:tgtEl>
                                      </p:cBhvr>
                                    </p:animEffect>
                                  </p:childTnLst>
                                </p:cTn>
                              </p:par>
                            </p:childTnLst>
                          </p:cTn>
                        </p:par>
                        <p:par>
                          <p:cTn id="32" fill="hold" nodeType="afterGroup">
                            <p:stCondLst>
                              <p:cond delay="3500"/>
                            </p:stCondLst>
                            <p:childTnLst>
                              <p:par>
                                <p:cTn id="33" presetID="22" presetClass="entr" presetSubtype="2" fill="hold" nodeType="afterEffect">
                                  <p:stCondLst>
                                    <p:cond delay="0"/>
                                  </p:stCondLst>
                                  <p:childTnLst>
                                    <p:set>
                                      <p:cBhvr>
                                        <p:cTn id="34" dur="1" fill="hold">
                                          <p:stCondLst>
                                            <p:cond delay="0"/>
                                          </p:stCondLst>
                                        </p:cTn>
                                        <p:tgtEl>
                                          <p:spTgt spid="376850"/>
                                        </p:tgtEl>
                                        <p:attrNameLst>
                                          <p:attrName>style.visibility</p:attrName>
                                        </p:attrNameLst>
                                      </p:cBhvr>
                                      <p:to>
                                        <p:strVal val="visible"/>
                                      </p:to>
                                    </p:set>
                                    <p:animEffect transition="in" filter="wipe(right)">
                                      <p:cBhvr>
                                        <p:cTn id="35" dur="500"/>
                                        <p:tgtEl>
                                          <p:spTgt spid="376850"/>
                                        </p:tgtEl>
                                      </p:cBhvr>
                                    </p:animEffect>
                                  </p:childTnLst>
                                </p:cTn>
                              </p:par>
                            </p:childTnLst>
                          </p:cTn>
                        </p:par>
                        <p:par>
                          <p:cTn id="36" fill="hold" nodeType="afterGroup">
                            <p:stCondLst>
                              <p:cond delay="4000"/>
                            </p:stCondLst>
                            <p:childTnLst>
                              <p:par>
                                <p:cTn id="37" presetID="22" presetClass="entr" presetSubtype="2" fill="hold" nodeType="afterEffect">
                                  <p:stCondLst>
                                    <p:cond delay="0"/>
                                  </p:stCondLst>
                                  <p:childTnLst>
                                    <p:set>
                                      <p:cBhvr>
                                        <p:cTn id="38" dur="1" fill="hold">
                                          <p:stCondLst>
                                            <p:cond delay="0"/>
                                          </p:stCondLst>
                                        </p:cTn>
                                        <p:tgtEl>
                                          <p:spTgt spid="376851"/>
                                        </p:tgtEl>
                                        <p:attrNameLst>
                                          <p:attrName>style.visibility</p:attrName>
                                        </p:attrNameLst>
                                      </p:cBhvr>
                                      <p:to>
                                        <p:strVal val="visible"/>
                                      </p:to>
                                    </p:set>
                                    <p:animEffect transition="in" filter="wipe(right)">
                                      <p:cBhvr>
                                        <p:cTn id="39" dur="500"/>
                                        <p:tgtEl>
                                          <p:spTgt spid="376851"/>
                                        </p:tgtEl>
                                      </p:cBhvr>
                                    </p:animEffect>
                                  </p:childTnLst>
                                </p:cTn>
                              </p:par>
                            </p:childTnLst>
                          </p:cTn>
                        </p:par>
                        <p:par>
                          <p:cTn id="40" fill="hold" nodeType="afterGroup">
                            <p:stCondLst>
                              <p:cond delay="4500"/>
                            </p:stCondLst>
                            <p:childTnLst>
                              <p:par>
                                <p:cTn id="41" presetID="22" presetClass="entr" presetSubtype="1" fill="hold" nodeType="afterEffect">
                                  <p:stCondLst>
                                    <p:cond delay="0"/>
                                  </p:stCondLst>
                                  <p:childTnLst>
                                    <p:set>
                                      <p:cBhvr>
                                        <p:cTn id="42" dur="1" fill="hold">
                                          <p:stCondLst>
                                            <p:cond delay="0"/>
                                          </p:stCondLst>
                                        </p:cTn>
                                        <p:tgtEl>
                                          <p:spTgt spid="376852"/>
                                        </p:tgtEl>
                                        <p:attrNameLst>
                                          <p:attrName>style.visibility</p:attrName>
                                        </p:attrNameLst>
                                      </p:cBhvr>
                                      <p:to>
                                        <p:strVal val="visible"/>
                                      </p:to>
                                    </p:set>
                                    <p:animEffect transition="in" filter="wipe(up)">
                                      <p:cBhvr>
                                        <p:cTn id="43" dur="500"/>
                                        <p:tgtEl>
                                          <p:spTgt spid="376852"/>
                                        </p:tgtEl>
                                      </p:cBhvr>
                                    </p:animEffect>
                                  </p:childTnLst>
                                </p:cTn>
                              </p:par>
                            </p:childTnLst>
                          </p:cTn>
                        </p:par>
                        <p:par>
                          <p:cTn id="44" fill="hold" nodeType="afterGroup">
                            <p:stCondLst>
                              <p:cond delay="5000"/>
                            </p:stCondLst>
                            <p:childTnLst>
                              <p:par>
                                <p:cTn id="45" presetID="22" presetClass="entr" presetSubtype="1" fill="hold" nodeType="afterEffect">
                                  <p:stCondLst>
                                    <p:cond delay="0"/>
                                  </p:stCondLst>
                                  <p:childTnLst>
                                    <p:set>
                                      <p:cBhvr>
                                        <p:cTn id="46" dur="1" fill="hold">
                                          <p:stCondLst>
                                            <p:cond delay="0"/>
                                          </p:stCondLst>
                                        </p:cTn>
                                        <p:tgtEl>
                                          <p:spTgt spid="376853"/>
                                        </p:tgtEl>
                                        <p:attrNameLst>
                                          <p:attrName>style.visibility</p:attrName>
                                        </p:attrNameLst>
                                      </p:cBhvr>
                                      <p:to>
                                        <p:strVal val="visible"/>
                                      </p:to>
                                    </p:set>
                                    <p:animEffect transition="in" filter="wipe(up)">
                                      <p:cBhvr>
                                        <p:cTn id="47" dur="500"/>
                                        <p:tgtEl>
                                          <p:spTgt spid="376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E7855991-C571-4470-B16F-35B798A9790E}"/>
              </a:ext>
            </a:extLst>
          </p:cNvPr>
          <p:cNvSpPr>
            <a:spLocks noGrp="1" noChangeArrowheads="1"/>
          </p:cNvSpPr>
          <p:nvPr>
            <p:ph type="title"/>
          </p:nvPr>
        </p:nvSpPr>
        <p:spPr>
          <a:xfrm>
            <a:off x="152400" y="816078"/>
            <a:ext cx="8839200" cy="1143000"/>
          </a:xfrm>
        </p:spPr>
        <p:txBody>
          <a:bodyPr>
            <a:normAutofit fontScale="90000"/>
          </a:bodyPr>
          <a:lstStyle/>
          <a:p>
            <a:pPr algn="l"/>
            <a:r>
              <a:rPr lang="en-US" altLang="en-US" sz="4000" dirty="0">
                <a:latin typeface="Arial" panose="020B0604020202020204" pitchFamily="34" charset="0"/>
                <a:cs typeface="Arial" panose="020B0604020202020204" pitchFamily="34" charset="0"/>
              </a:rPr>
              <a:t>If a Topographic Turn Is Not Available Then a Climbing Turn or Switchback Can Be Used to Gain Linear Run</a:t>
            </a:r>
            <a:endParaRPr lang="en-US" altLang="en-US" dirty="0">
              <a:latin typeface="Arial" panose="020B0604020202020204" pitchFamily="34" charset="0"/>
              <a:cs typeface="Arial" panose="020B0604020202020204" pitchFamily="34" charset="0"/>
            </a:endParaRPr>
          </a:p>
        </p:txBody>
      </p:sp>
      <p:pic>
        <p:nvPicPr>
          <p:cNvPr id="113667" name="Picture 3" descr="sierra switchback2">
            <a:extLst>
              <a:ext uri="{FF2B5EF4-FFF2-40B4-BE49-F238E27FC236}">
                <a16:creationId xmlns:a16="http://schemas.microsoft.com/office/drawing/2014/main" id="{3F93EC11-5F80-4AB3-AE1B-9967724CEA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664" y="2862943"/>
            <a:ext cx="4343400"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4" descr="climbing turn">
            <a:extLst>
              <a:ext uri="{FF2B5EF4-FFF2-40B4-BE49-F238E27FC236}">
                <a16:creationId xmlns:a16="http://schemas.microsoft.com/office/drawing/2014/main" id="{F81A5C8D-9598-488A-A0A2-72C7C3B6F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33600"/>
            <a:ext cx="4343400"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1" name="Freeform 5">
            <a:extLst>
              <a:ext uri="{FF2B5EF4-FFF2-40B4-BE49-F238E27FC236}">
                <a16:creationId xmlns:a16="http://schemas.microsoft.com/office/drawing/2014/main" id="{A7C1EFAA-D80B-4B79-9DFF-53948EC671B1}"/>
              </a:ext>
            </a:extLst>
          </p:cNvPr>
          <p:cNvSpPr>
            <a:spLocks/>
          </p:cNvSpPr>
          <p:nvPr/>
        </p:nvSpPr>
        <p:spPr bwMode="auto">
          <a:xfrm>
            <a:off x="1785938" y="3730625"/>
            <a:ext cx="869950" cy="231775"/>
          </a:xfrm>
          <a:custGeom>
            <a:avLst/>
            <a:gdLst>
              <a:gd name="T0" fmla="*/ 0 w 548"/>
              <a:gd name="T1" fmla="*/ 2147483647 h 146"/>
              <a:gd name="T2" fmla="*/ 2147483647 w 548"/>
              <a:gd name="T3" fmla="*/ 2147483647 h 146"/>
              <a:gd name="T4" fmla="*/ 2147483647 w 548"/>
              <a:gd name="T5" fmla="*/ 2147483647 h 146"/>
              <a:gd name="T6" fmla="*/ 2147483647 w 548"/>
              <a:gd name="T7" fmla="*/ 0 h 146"/>
              <a:gd name="T8" fmla="*/ 0 60000 65536"/>
              <a:gd name="T9" fmla="*/ 0 60000 65536"/>
              <a:gd name="T10" fmla="*/ 0 60000 65536"/>
              <a:gd name="T11" fmla="*/ 0 60000 65536"/>
              <a:gd name="T12" fmla="*/ 0 w 548"/>
              <a:gd name="T13" fmla="*/ 0 h 146"/>
              <a:gd name="T14" fmla="*/ 548 w 548"/>
              <a:gd name="T15" fmla="*/ 146 h 146"/>
            </a:gdLst>
            <a:ahLst/>
            <a:cxnLst>
              <a:cxn ang="T8">
                <a:pos x="T0" y="T1"/>
              </a:cxn>
              <a:cxn ang="T9">
                <a:pos x="T2" y="T3"/>
              </a:cxn>
              <a:cxn ang="T10">
                <a:pos x="T4" y="T5"/>
              </a:cxn>
              <a:cxn ang="T11">
                <a:pos x="T6" y="T7"/>
              </a:cxn>
            </a:cxnLst>
            <a:rect l="T12" t="T13" r="T14" b="T15"/>
            <a:pathLst>
              <a:path w="548" h="146">
                <a:moveTo>
                  <a:pt x="0" y="146"/>
                </a:moveTo>
                <a:cubicBezTo>
                  <a:pt x="118" y="122"/>
                  <a:pt x="230" y="72"/>
                  <a:pt x="347" y="45"/>
                </a:cubicBezTo>
                <a:cubicBezTo>
                  <a:pt x="383" y="37"/>
                  <a:pt x="451" y="31"/>
                  <a:pt x="484" y="27"/>
                </a:cubicBezTo>
                <a:cubicBezTo>
                  <a:pt x="543" y="8"/>
                  <a:pt x="525" y="23"/>
                  <a:pt x="548" y="0"/>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85702" name="Freeform 6">
            <a:extLst>
              <a:ext uri="{FF2B5EF4-FFF2-40B4-BE49-F238E27FC236}">
                <a16:creationId xmlns:a16="http://schemas.microsoft.com/office/drawing/2014/main" id="{CDF9BF90-6666-44B0-9543-1E4E03C8A721}"/>
              </a:ext>
            </a:extLst>
          </p:cNvPr>
          <p:cNvSpPr>
            <a:spLocks/>
          </p:cNvSpPr>
          <p:nvPr/>
        </p:nvSpPr>
        <p:spPr bwMode="auto">
          <a:xfrm>
            <a:off x="1233488" y="3576638"/>
            <a:ext cx="1060450" cy="95250"/>
          </a:xfrm>
          <a:custGeom>
            <a:avLst/>
            <a:gdLst>
              <a:gd name="T0" fmla="*/ 2147483647 w 668"/>
              <a:gd name="T1" fmla="*/ 2147483647 h 60"/>
              <a:gd name="T2" fmla="*/ 2147483647 w 668"/>
              <a:gd name="T3" fmla="*/ 2147483647 h 60"/>
              <a:gd name="T4" fmla="*/ 2147483647 w 668"/>
              <a:gd name="T5" fmla="*/ 2147483647 h 60"/>
              <a:gd name="T6" fmla="*/ 0 w 668"/>
              <a:gd name="T7" fmla="*/ 2147483647 h 60"/>
              <a:gd name="T8" fmla="*/ 0 60000 65536"/>
              <a:gd name="T9" fmla="*/ 0 60000 65536"/>
              <a:gd name="T10" fmla="*/ 0 60000 65536"/>
              <a:gd name="T11" fmla="*/ 0 60000 65536"/>
              <a:gd name="T12" fmla="*/ 0 w 668"/>
              <a:gd name="T13" fmla="*/ 0 h 60"/>
              <a:gd name="T14" fmla="*/ 668 w 668"/>
              <a:gd name="T15" fmla="*/ 60 h 60"/>
            </a:gdLst>
            <a:ahLst/>
            <a:cxnLst>
              <a:cxn ang="T8">
                <a:pos x="T0" y="T1"/>
              </a:cxn>
              <a:cxn ang="T9">
                <a:pos x="T2" y="T3"/>
              </a:cxn>
              <a:cxn ang="T10">
                <a:pos x="T4" y="T5"/>
              </a:cxn>
              <a:cxn ang="T11">
                <a:pos x="T6" y="T7"/>
              </a:cxn>
            </a:cxnLst>
            <a:rect l="T12" t="T13" r="T14" b="T15"/>
            <a:pathLst>
              <a:path w="668" h="60">
                <a:moveTo>
                  <a:pt x="668" y="60"/>
                </a:moveTo>
                <a:cubicBezTo>
                  <a:pt x="554" y="46"/>
                  <a:pt x="445" y="24"/>
                  <a:pt x="329" y="14"/>
                </a:cubicBezTo>
                <a:cubicBezTo>
                  <a:pt x="272" y="0"/>
                  <a:pt x="221" y="16"/>
                  <a:pt x="165" y="24"/>
                </a:cubicBezTo>
                <a:cubicBezTo>
                  <a:pt x="89" y="34"/>
                  <a:pt x="66" y="33"/>
                  <a:pt x="0" y="33"/>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85703" name="Freeform 7">
            <a:extLst>
              <a:ext uri="{FF2B5EF4-FFF2-40B4-BE49-F238E27FC236}">
                <a16:creationId xmlns:a16="http://schemas.microsoft.com/office/drawing/2014/main" id="{6D9A77BE-2B57-40EA-8196-E86BA47EECA2}"/>
              </a:ext>
            </a:extLst>
          </p:cNvPr>
          <p:cNvSpPr>
            <a:spLocks/>
          </p:cNvSpPr>
          <p:nvPr/>
        </p:nvSpPr>
        <p:spPr bwMode="auto">
          <a:xfrm>
            <a:off x="252413" y="3540125"/>
            <a:ext cx="533400" cy="44450"/>
          </a:xfrm>
          <a:custGeom>
            <a:avLst/>
            <a:gdLst>
              <a:gd name="T0" fmla="*/ 2147483647 w 336"/>
              <a:gd name="T1" fmla="*/ 2147483647 h 28"/>
              <a:gd name="T2" fmla="*/ 2147483647 w 336"/>
              <a:gd name="T3" fmla="*/ 2147483647 h 28"/>
              <a:gd name="T4" fmla="*/ 2147483647 w 336"/>
              <a:gd name="T5" fmla="*/ 2147483647 h 28"/>
              <a:gd name="T6" fmla="*/ 0 60000 65536"/>
              <a:gd name="T7" fmla="*/ 0 60000 65536"/>
              <a:gd name="T8" fmla="*/ 0 60000 65536"/>
              <a:gd name="T9" fmla="*/ 0 w 336"/>
              <a:gd name="T10" fmla="*/ 0 h 28"/>
              <a:gd name="T11" fmla="*/ 336 w 336"/>
              <a:gd name="T12" fmla="*/ 28 h 28"/>
            </a:gdLst>
            <a:ahLst/>
            <a:cxnLst>
              <a:cxn ang="T6">
                <a:pos x="T0" y="T1"/>
              </a:cxn>
              <a:cxn ang="T7">
                <a:pos x="T2" y="T3"/>
              </a:cxn>
              <a:cxn ang="T8">
                <a:pos x="T4" y="T5"/>
              </a:cxn>
            </a:cxnLst>
            <a:rect l="T9" t="T10" r="T11" b="T12"/>
            <a:pathLst>
              <a:path w="336" h="28">
                <a:moveTo>
                  <a:pt x="336" y="28"/>
                </a:moveTo>
                <a:cubicBezTo>
                  <a:pt x="281" y="25"/>
                  <a:pt x="226" y="25"/>
                  <a:pt x="171" y="19"/>
                </a:cubicBezTo>
                <a:cubicBezTo>
                  <a:pt x="0" y="0"/>
                  <a:pt x="145" y="1"/>
                  <a:pt x="80" y="1"/>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85704" name="Line 8">
            <a:extLst>
              <a:ext uri="{FF2B5EF4-FFF2-40B4-BE49-F238E27FC236}">
                <a16:creationId xmlns:a16="http://schemas.microsoft.com/office/drawing/2014/main" id="{A6B785E5-58F7-40E4-ABC4-1E3D5E5A5614}"/>
              </a:ext>
            </a:extLst>
          </p:cNvPr>
          <p:cNvSpPr>
            <a:spLocks noChangeShapeType="1"/>
          </p:cNvSpPr>
          <p:nvPr/>
        </p:nvSpPr>
        <p:spPr bwMode="auto">
          <a:xfrm flipH="1" flipV="1">
            <a:off x="914400" y="3124200"/>
            <a:ext cx="1219200" cy="304800"/>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85705" name="Line 9">
            <a:extLst>
              <a:ext uri="{FF2B5EF4-FFF2-40B4-BE49-F238E27FC236}">
                <a16:creationId xmlns:a16="http://schemas.microsoft.com/office/drawing/2014/main" id="{8B6621F0-9EB9-4A7E-83F0-2D25DDA00C1C}"/>
              </a:ext>
            </a:extLst>
          </p:cNvPr>
          <p:cNvSpPr>
            <a:spLocks noChangeShapeType="1"/>
          </p:cNvSpPr>
          <p:nvPr/>
        </p:nvSpPr>
        <p:spPr bwMode="auto">
          <a:xfrm>
            <a:off x="3048000" y="3657600"/>
            <a:ext cx="1066800" cy="228600"/>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85706" name="Text Box 10">
            <a:extLst>
              <a:ext uri="{FF2B5EF4-FFF2-40B4-BE49-F238E27FC236}">
                <a16:creationId xmlns:a16="http://schemas.microsoft.com/office/drawing/2014/main" id="{11283273-AF85-4955-A2DF-98515CD2C225}"/>
              </a:ext>
            </a:extLst>
          </p:cNvPr>
          <p:cNvSpPr txBox="1">
            <a:spLocks noChangeArrowheads="1"/>
          </p:cNvSpPr>
          <p:nvPr/>
        </p:nvSpPr>
        <p:spPr bwMode="auto">
          <a:xfrm>
            <a:off x="2286000" y="3352800"/>
            <a:ext cx="685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sz="1800" b="1">
                <a:solidFill>
                  <a:srgbClr val="FF3300"/>
                </a:solidFill>
                <a:latin typeface="Arial" panose="020B0604020202020204" pitchFamily="34" charset="0"/>
                <a:cs typeface="Arial" panose="020B0604020202020204" pitchFamily="34" charset="0"/>
              </a:rPr>
              <a:t>&lt;30%</a:t>
            </a:r>
          </a:p>
        </p:txBody>
      </p:sp>
      <p:sp>
        <p:nvSpPr>
          <p:cNvPr id="285707" name="Freeform 11">
            <a:extLst>
              <a:ext uri="{FF2B5EF4-FFF2-40B4-BE49-F238E27FC236}">
                <a16:creationId xmlns:a16="http://schemas.microsoft.com/office/drawing/2014/main" id="{024D72AE-7ECE-4090-AF5E-E9A191A71EE5}"/>
              </a:ext>
            </a:extLst>
          </p:cNvPr>
          <p:cNvSpPr>
            <a:spLocks/>
          </p:cNvSpPr>
          <p:nvPr/>
        </p:nvSpPr>
        <p:spPr bwMode="auto">
          <a:xfrm>
            <a:off x="5935663" y="4142014"/>
            <a:ext cx="1149350" cy="800100"/>
          </a:xfrm>
          <a:custGeom>
            <a:avLst/>
            <a:gdLst>
              <a:gd name="T0" fmla="*/ 0 w 723"/>
              <a:gd name="T1" fmla="*/ 0 h 504"/>
              <a:gd name="T2" fmla="*/ 2147483647 w 723"/>
              <a:gd name="T3" fmla="*/ 2147483647 h 504"/>
              <a:gd name="T4" fmla="*/ 2147483647 w 723"/>
              <a:gd name="T5" fmla="*/ 2147483647 h 504"/>
              <a:gd name="T6" fmla="*/ 2147483647 w 723"/>
              <a:gd name="T7" fmla="*/ 2147483647 h 504"/>
              <a:gd name="T8" fmla="*/ 2147483647 w 723"/>
              <a:gd name="T9" fmla="*/ 2147483647 h 504"/>
              <a:gd name="T10" fmla="*/ 2147483647 w 723"/>
              <a:gd name="T11" fmla="*/ 2147483647 h 504"/>
              <a:gd name="T12" fmla="*/ 2147483647 w 723"/>
              <a:gd name="T13" fmla="*/ 2147483647 h 504"/>
              <a:gd name="T14" fmla="*/ 2147483647 w 723"/>
              <a:gd name="T15" fmla="*/ 2147483647 h 504"/>
              <a:gd name="T16" fmla="*/ 2147483647 w 723"/>
              <a:gd name="T17" fmla="*/ 2147483647 h 504"/>
              <a:gd name="T18" fmla="*/ 2147483647 w 723"/>
              <a:gd name="T19" fmla="*/ 2147483647 h 504"/>
              <a:gd name="T20" fmla="*/ 2147483647 w 723"/>
              <a:gd name="T21" fmla="*/ 2147483647 h 504"/>
              <a:gd name="T22" fmla="*/ 2147483647 w 723"/>
              <a:gd name="T23" fmla="*/ 2147483647 h 504"/>
              <a:gd name="T24" fmla="*/ 2147483647 w 723"/>
              <a:gd name="T25" fmla="*/ 2147483647 h 5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3"/>
              <a:gd name="T40" fmla="*/ 0 h 504"/>
              <a:gd name="T41" fmla="*/ 723 w 723"/>
              <a:gd name="T42" fmla="*/ 504 h 5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3" h="504">
                <a:moveTo>
                  <a:pt x="0" y="0"/>
                </a:moveTo>
                <a:cubicBezTo>
                  <a:pt x="3" y="9"/>
                  <a:pt x="6" y="18"/>
                  <a:pt x="10" y="27"/>
                </a:cubicBezTo>
                <a:cubicBezTo>
                  <a:pt x="15" y="37"/>
                  <a:pt x="24" y="45"/>
                  <a:pt x="28" y="55"/>
                </a:cubicBezTo>
                <a:cubicBezTo>
                  <a:pt x="51" y="106"/>
                  <a:pt x="65" y="165"/>
                  <a:pt x="83" y="219"/>
                </a:cubicBezTo>
                <a:cubicBezTo>
                  <a:pt x="107" y="292"/>
                  <a:pt x="77" y="203"/>
                  <a:pt x="101" y="274"/>
                </a:cubicBezTo>
                <a:cubicBezTo>
                  <a:pt x="108" y="295"/>
                  <a:pt x="138" y="329"/>
                  <a:pt x="138" y="329"/>
                </a:cubicBezTo>
                <a:cubicBezTo>
                  <a:pt x="156" y="382"/>
                  <a:pt x="193" y="430"/>
                  <a:pt x="247" y="448"/>
                </a:cubicBezTo>
                <a:cubicBezTo>
                  <a:pt x="282" y="482"/>
                  <a:pt x="337" y="490"/>
                  <a:pt x="384" y="503"/>
                </a:cubicBezTo>
                <a:cubicBezTo>
                  <a:pt x="512" y="491"/>
                  <a:pt x="460" y="504"/>
                  <a:pt x="549" y="475"/>
                </a:cubicBezTo>
                <a:cubicBezTo>
                  <a:pt x="567" y="469"/>
                  <a:pt x="604" y="457"/>
                  <a:pt x="604" y="457"/>
                </a:cubicBezTo>
                <a:cubicBezTo>
                  <a:pt x="620" y="446"/>
                  <a:pt x="632" y="429"/>
                  <a:pt x="650" y="420"/>
                </a:cubicBezTo>
                <a:cubicBezTo>
                  <a:pt x="667" y="411"/>
                  <a:pt x="704" y="402"/>
                  <a:pt x="704" y="402"/>
                </a:cubicBezTo>
                <a:cubicBezTo>
                  <a:pt x="710" y="396"/>
                  <a:pt x="723" y="384"/>
                  <a:pt x="723" y="384"/>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dirty="0">
              <a:latin typeface="Arial" panose="020B0604020202020204" pitchFamily="34" charset="0"/>
              <a:cs typeface="Arial" panose="020B0604020202020204" pitchFamily="34" charset="0"/>
            </a:endParaRPr>
          </a:p>
        </p:txBody>
      </p:sp>
      <p:sp>
        <p:nvSpPr>
          <p:cNvPr id="285708" name="Freeform 12">
            <a:extLst>
              <a:ext uri="{FF2B5EF4-FFF2-40B4-BE49-F238E27FC236}">
                <a16:creationId xmlns:a16="http://schemas.microsoft.com/office/drawing/2014/main" id="{24045AEA-95CF-4E22-9CFB-C43F5FBCFD0F}"/>
              </a:ext>
            </a:extLst>
          </p:cNvPr>
          <p:cNvSpPr>
            <a:spLocks/>
          </p:cNvSpPr>
          <p:nvPr/>
        </p:nvSpPr>
        <p:spPr bwMode="auto">
          <a:xfrm>
            <a:off x="7561717" y="3541931"/>
            <a:ext cx="517525" cy="914400"/>
          </a:xfrm>
          <a:custGeom>
            <a:avLst/>
            <a:gdLst>
              <a:gd name="T0" fmla="*/ 0 w 325"/>
              <a:gd name="T1" fmla="*/ 2147483647 h 576"/>
              <a:gd name="T2" fmla="*/ 2147483647 w 325"/>
              <a:gd name="T3" fmla="*/ 2147483647 h 576"/>
              <a:gd name="T4" fmla="*/ 2147483647 w 325"/>
              <a:gd name="T5" fmla="*/ 2147483647 h 576"/>
              <a:gd name="T6" fmla="*/ 2147483647 w 325"/>
              <a:gd name="T7" fmla="*/ 2147483647 h 576"/>
              <a:gd name="T8" fmla="*/ 2147483647 w 325"/>
              <a:gd name="T9" fmla="*/ 2147483647 h 576"/>
              <a:gd name="T10" fmla="*/ 2147483647 w 325"/>
              <a:gd name="T11" fmla="*/ 2147483647 h 576"/>
              <a:gd name="T12" fmla="*/ 2147483647 w 325"/>
              <a:gd name="T13" fmla="*/ 2147483647 h 576"/>
              <a:gd name="T14" fmla="*/ 2147483647 w 325"/>
              <a:gd name="T15" fmla="*/ 2147483647 h 576"/>
              <a:gd name="T16" fmla="*/ 2147483647 w 325"/>
              <a:gd name="T17" fmla="*/ 2147483647 h 576"/>
              <a:gd name="T18" fmla="*/ 2147483647 w 325"/>
              <a:gd name="T19" fmla="*/ 0 h 5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5"/>
              <a:gd name="T31" fmla="*/ 0 h 576"/>
              <a:gd name="T32" fmla="*/ 325 w 325"/>
              <a:gd name="T33" fmla="*/ 576 h 5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5" h="576">
                <a:moveTo>
                  <a:pt x="0" y="576"/>
                </a:moveTo>
                <a:cubicBezTo>
                  <a:pt x="35" y="565"/>
                  <a:pt x="65" y="538"/>
                  <a:pt x="92" y="512"/>
                </a:cubicBezTo>
                <a:cubicBezTo>
                  <a:pt x="104" y="473"/>
                  <a:pt x="140" y="453"/>
                  <a:pt x="165" y="420"/>
                </a:cubicBezTo>
                <a:cubicBezTo>
                  <a:pt x="182" y="397"/>
                  <a:pt x="248" y="316"/>
                  <a:pt x="256" y="292"/>
                </a:cubicBezTo>
                <a:cubicBezTo>
                  <a:pt x="268" y="257"/>
                  <a:pt x="258" y="272"/>
                  <a:pt x="284" y="247"/>
                </a:cubicBezTo>
                <a:cubicBezTo>
                  <a:pt x="290" y="229"/>
                  <a:pt x="296" y="210"/>
                  <a:pt x="302" y="192"/>
                </a:cubicBezTo>
                <a:cubicBezTo>
                  <a:pt x="305" y="183"/>
                  <a:pt x="311" y="164"/>
                  <a:pt x="311" y="164"/>
                </a:cubicBezTo>
                <a:cubicBezTo>
                  <a:pt x="300" y="62"/>
                  <a:pt x="325" y="95"/>
                  <a:pt x="247" y="46"/>
                </a:cubicBezTo>
                <a:cubicBezTo>
                  <a:pt x="188" y="8"/>
                  <a:pt x="220" y="25"/>
                  <a:pt x="165" y="9"/>
                </a:cubicBezTo>
                <a:cubicBezTo>
                  <a:pt x="156" y="6"/>
                  <a:pt x="137" y="0"/>
                  <a:pt x="137" y="0"/>
                </a:cubicBezTo>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285709" name="Line 13">
            <a:extLst>
              <a:ext uri="{FF2B5EF4-FFF2-40B4-BE49-F238E27FC236}">
                <a16:creationId xmlns:a16="http://schemas.microsoft.com/office/drawing/2014/main" id="{39616646-4F4C-4B4A-A836-8A245F4878CB}"/>
              </a:ext>
            </a:extLst>
          </p:cNvPr>
          <p:cNvSpPr>
            <a:spLocks noChangeShapeType="1"/>
          </p:cNvSpPr>
          <p:nvPr/>
        </p:nvSpPr>
        <p:spPr bwMode="auto">
          <a:xfrm flipH="1">
            <a:off x="5638800" y="4955835"/>
            <a:ext cx="457200" cy="304800"/>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85710" name="Line 14">
            <a:extLst>
              <a:ext uri="{FF2B5EF4-FFF2-40B4-BE49-F238E27FC236}">
                <a16:creationId xmlns:a16="http://schemas.microsoft.com/office/drawing/2014/main" id="{8AB11AB5-0422-4026-8256-8819A1C3555F}"/>
              </a:ext>
            </a:extLst>
          </p:cNvPr>
          <p:cNvSpPr>
            <a:spLocks noChangeShapeType="1"/>
          </p:cNvSpPr>
          <p:nvPr/>
        </p:nvSpPr>
        <p:spPr bwMode="auto">
          <a:xfrm flipV="1">
            <a:off x="6847341" y="4342031"/>
            <a:ext cx="381000" cy="228600"/>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85711" name="Text Box 15">
            <a:extLst>
              <a:ext uri="{FF2B5EF4-FFF2-40B4-BE49-F238E27FC236}">
                <a16:creationId xmlns:a16="http://schemas.microsoft.com/office/drawing/2014/main" id="{39816C1F-8789-4C8E-86F3-525EE5154A2A}"/>
              </a:ext>
            </a:extLst>
          </p:cNvPr>
          <p:cNvSpPr txBox="1">
            <a:spLocks noChangeArrowheads="1"/>
          </p:cNvSpPr>
          <p:nvPr/>
        </p:nvSpPr>
        <p:spPr bwMode="auto">
          <a:xfrm>
            <a:off x="6166077" y="4565123"/>
            <a:ext cx="99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sz="1800" b="1" dirty="0">
                <a:solidFill>
                  <a:srgbClr val="FF3300"/>
                </a:solidFill>
                <a:latin typeface="Arial" panose="020B0604020202020204" pitchFamily="34" charset="0"/>
                <a:cs typeface="Arial" panose="020B0604020202020204" pitchFamily="34" charset="0"/>
              </a:rPr>
              <a:t>&gt;30%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85701"/>
                                        </p:tgtEl>
                                        <p:attrNameLst>
                                          <p:attrName>style.visibility</p:attrName>
                                        </p:attrNameLst>
                                      </p:cBhvr>
                                      <p:to>
                                        <p:strVal val="visible"/>
                                      </p:to>
                                    </p:set>
                                    <p:animEffect transition="in" filter="wipe(left)">
                                      <p:cBhvr>
                                        <p:cTn id="7" dur="500"/>
                                        <p:tgtEl>
                                          <p:spTgt spid="285701"/>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285702"/>
                                        </p:tgtEl>
                                        <p:attrNameLst>
                                          <p:attrName>style.visibility</p:attrName>
                                        </p:attrNameLst>
                                      </p:cBhvr>
                                      <p:to>
                                        <p:strVal val="visible"/>
                                      </p:to>
                                    </p:set>
                                    <p:animEffect transition="in" filter="wipe(right)">
                                      <p:cBhvr>
                                        <p:cTn id="11" dur="500"/>
                                        <p:tgtEl>
                                          <p:spTgt spid="285702"/>
                                        </p:tgtEl>
                                      </p:cBhvr>
                                    </p:animEffect>
                                  </p:childTnLst>
                                </p:cTn>
                              </p:par>
                            </p:childTnLst>
                          </p:cTn>
                        </p:par>
                        <p:par>
                          <p:cTn id="12" fill="hold" nodeType="afterGroup">
                            <p:stCondLst>
                              <p:cond delay="1000"/>
                            </p:stCondLst>
                            <p:childTnLst>
                              <p:par>
                                <p:cTn id="13" presetID="22" presetClass="entr" presetSubtype="2" fill="hold" nodeType="afterEffect">
                                  <p:stCondLst>
                                    <p:cond delay="0"/>
                                  </p:stCondLst>
                                  <p:childTnLst>
                                    <p:set>
                                      <p:cBhvr>
                                        <p:cTn id="14" dur="1" fill="hold">
                                          <p:stCondLst>
                                            <p:cond delay="0"/>
                                          </p:stCondLst>
                                        </p:cTn>
                                        <p:tgtEl>
                                          <p:spTgt spid="285703"/>
                                        </p:tgtEl>
                                        <p:attrNameLst>
                                          <p:attrName>style.visibility</p:attrName>
                                        </p:attrNameLst>
                                      </p:cBhvr>
                                      <p:to>
                                        <p:strVal val="visible"/>
                                      </p:to>
                                    </p:set>
                                    <p:animEffect transition="in" filter="wipe(right)">
                                      <p:cBhvr>
                                        <p:cTn id="15" dur="500"/>
                                        <p:tgtEl>
                                          <p:spTgt spid="285703"/>
                                        </p:tgtEl>
                                      </p:cBhvr>
                                    </p:animEffect>
                                  </p:childTnLst>
                                </p:cTn>
                              </p:par>
                            </p:childTnLst>
                          </p:cTn>
                        </p:par>
                        <p:par>
                          <p:cTn id="16" fill="hold" nodeType="afterGroup">
                            <p:stCondLst>
                              <p:cond delay="1500"/>
                            </p:stCondLst>
                            <p:childTnLst>
                              <p:par>
                                <p:cTn id="17" presetID="22" presetClass="entr" presetSubtype="2" fill="hold" nodeType="afterEffect">
                                  <p:stCondLst>
                                    <p:cond delay="0"/>
                                  </p:stCondLst>
                                  <p:childTnLst>
                                    <p:set>
                                      <p:cBhvr>
                                        <p:cTn id="18" dur="1" fill="hold">
                                          <p:stCondLst>
                                            <p:cond delay="0"/>
                                          </p:stCondLst>
                                        </p:cTn>
                                        <p:tgtEl>
                                          <p:spTgt spid="285704"/>
                                        </p:tgtEl>
                                        <p:attrNameLst>
                                          <p:attrName>style.visibility</p:attrName>
                                        </p:attrNameLst>
                                      </p:cBhvr>
                                      <p:to>
                                        <p:strVal val="visible"/>
                                      </p:to>
                                    </p:set>
                                    <p:animEffect transition="in" filter="wipe(right)">
                                      <p:cBhvr>
                                        <p:cTn id="19" dur="500"/>
                                        <p:tgtEl>
                                          <p:spTgt spid="285704"/>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285705"/>
                                        </p:tgtEl>
                                        <p:attrNameLst>
                                          <p:attrName>style.visibility</p:attrName>
                                        </p:attrNameLst>
                                      </p:cBhvr>
                                      <p:to>
                                        <p:strVal val="visible"/>
                                      </p:to>
                                    </p:set>
                                    <p:animEffect transition="in" filter="wipe(left)">
                                      <p:cBhvr>
                                        <p:cTn id="23" dur="500"/>
                                        <p:tgtEl>
                                          <p:spTgt spid="285705"/>
                                        </p:tgtEl>
                                      </p:cBhvr>
                                    </p:animEffect>
                                  </p:childTnLst>
                                </p:cTn>
                              </p:par>
                            </p:childTnLst>
                          </p:cTn>
                        </p:par>
                        <p:par>
                          <p:cTn id="24" fill="hold" nodeType="afterGroup">
                            <p:stCondLst>
                              <p:cond delay="2500"/>
                            </p:stCondLst>
                            <p:childTnLst>
                              <p:par>
                                <p:cTn id="25" presetID="2" presetClass="entr" presetSubtype="8" fill="hold" grpId="0" nodeType="afterEffect">
                                  <p:stCondLst>
                                    <p:cond delay="0"/>
                                  </p:stCondLst>
                                  <p:childTnLst>
                                    <p:set>
                                      <p:cBhvr>
                                        <p:cTn id="26" dur="1" fill="hold">
                                          <p:stCondLst>
                                            <p:cond delay="0"/>
                                          </p:stCondLst>
                                        </p:cTn>
                                        <p:tgtEl>
                                          <p:spTgt spid="285706"/>
                                        </p:tgtEl>
                                        <p:attrNameLst>
                                          <p:attrName>style.visibility</p:attrName>
                                        </p:attrNameLst>
                                      </p:cBhvr>
                                      <p:to>
                                        <p:strVal val="visible"/>
                                      </p:to>
                                    </p:set>
                                    <p:anim calcmode="lin" valueType="num">
                                      <p:cBhvr additive="base">
                                        <p:cTn id="27" dur="500" fill="hold"/>
                                        <p:tgtEl>
                                          <p:spTgt spid="285706"/>
                                        </p:tgtEl>
                                        <p:attrNameLst>
                                          <p:attrName>ppt_x</p:attrName>
                                        </p:attrNameLst>
                                      </p:cBhvr>
                                      <p:tavLst>
                                        <p:tav tm="0">
                                          <p:val>
                                            <p:strVal val="0-#ppt_w/2"/>
                                          </p:val>
                                        </p:tav>
                                        <p:tav tm="100000">
                                          <p:val>
                                            <p:strVal val="#ppt_x"/>
                                          </p:val>
                                        </p:tav>
                                      </p:tavLst>
                                    </p:anim>
                                    <p:anim calcmode="lin" valueType="num">
                                      <p:cBhvr additive="base">
                                        <p:cTn id="28" dur="500" fill="hold"/>
                                        <p:tgtEl>
                                          <p:spTgt spid="285706"/>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285707"/>
                                        </p:tgtEl>
                                        <p:attrNameLst>
                                          <p:attrName>style.visibility</p:attrName>
                                        </p:attrNameLst>
                                      </p:cBhvr>
                                      <p:to>
                                        <p:strVal val="visible"/>
                                      </p:to>
                                    </p:set>
                                    <p:animEffect transition="in" filter="wipe(left)">
                                      <p:cBhvr>
                                        <p:cTn id="33" dur="500"/>
                                        <p:tgtEl>
                                          <p:spTgt spid="285707"/>
                                        </p:tgtEl>
                                      </p:cBhvr>
                                    </p:animEffect>
                                  </p:childTnLst>
                                </p:cTn>
                              </p:par>
                            </p:childTnLst>
                          </p:cTn>
                        </p:par>
                        <p:par>
                          <p:cTn id="34" fill="hold" nodeType="afterGroup">
                            <p:stCondLst>
                              <p:cond delay="500"/>
                            </p:stCondLst>
                            <p:childTnLst>
                              <p:par>
                                <p:cTn id="35" presetID="22" presetClass="entr" presetSubtype="4" fill="hold" nodeType="afterEffect">
                                  <p:stCondLst>
                                    <p:cond delay="0"/>
                                  </p:stCondLst>
                                  <p:childTnLst>
                                    <p:set>
                                      <p:cBhvr>
                                        <p:cTn id="36" dur="1" fill="hold">
                                          <p:stCondLst>
                                            <p:cond delay="0"/>
                                          </p:stCondLst>
                                        </p:cTn>
                                        <p:tgtEl>
                                          <p:spTgt spid="285708"/>
                                        </p:tgtEl>
                                        <p:attrNameLst>
                                          <p:attrName>style.visibility</p:attrName>
                                        </p:attrNameLst>
                                      </p:cBhvr>
                                      <p:to>
                                        <p:strVal val="visible"/>
                                      </p:to>
                                    </p:set>
                                    <p:animEffect transition="in" filter="wipe(down)">
                                      <p:cBhvr>
                                        <p:cTn id="37" dur="500"/>
                                        <p:tgtEl>
                                          <p:spTgt spid="285708"/>
                                        </p:tgtEl>
                                      </p:cBhvr>
                                    </p:animEffect>
                                  </p:childTnLst>
                                </p:cTn>
                              </p:par>
                            </p:childTnLst>
                          </p:cTn>
                        </p:par>
                        <p:par>
                          <p:cTn id="38" fill="hold" nodeType="afterGroup">
                            <p:stCondLst>
                              <p:cond delay="1000"/>
                            </p:stCondLst>
                            <p:childTnLst>
                              <p:par>
                                <p:cTn id="39" presetID="22" presetClass="entr" presetSubtype="1" fill="hold" nodeType="afterEffect">
                                  <p:stCondLst>
                                    <p:cond delay="0"/>
                                  </p:stCondLst>
                                  <p:childTnLst>
                                    <p:set>
                                      <p:cBhvr>
                                        <p:cTn id="40" dur="1" fill="hold">
                                          <p:stCondLst>
                                            <p:cond delay="0"/>
                                          </p:stCondLst>
                                        </p:cTn>
                                        <p:tgtEl>
                                          <p:spTgt spid="285709"/>
                                        </p:tgtEl>
                                        <p:attrNameLst>
                                          <p:attrName>style.visibility</p:attrName>
                                        </p:attrNameLst>
                                      </p:cBhvr>
                                      <p:to>
                                        <p:strVal val="visible"/>
                                      </p:to>
                                    </p:set>
                                    <p:animEffect transition="in" filter="wipe(up)">
                                      <p:cBhvr>
                                        <p:cTn id="41" dur="500"/>
                                        <p:tgtEl>
                                          <p:spTgt spid="285709"/>
                                        </p:tgtEl>
                                      </p:cBhvr>
                                    </p:animEffect>
                                  </p:childTnLst>
                                </p:cTn>
                              </p:par>
                            </p:childTnLst>
                          </p:cTn>
                        </p:par>
                        <p:par>
                          <p:cTn id="42" fill="hold" nodeType="afterGroup">
                            <p:stCondLst>
                              <p:cond delay="1500"/>
                            </p:stCondLst>
                            <p:childTnLst>
                              <p:par>
                                <p:cTn id="43" presetID="22" presetClass="entr" presetSubtype="4" fill="hold" nodeType="afterEffect">
                                  <p:stCondLst>
                                    <p:cond delay="0"/>
                                  </p:stCondLst>
                                  <p:childTnLst>
                                    <p:set>
                                      <p:cBhvr>
                                        <p:cTn id="44" dur="1" fill="hold">
                                          <p:stCondLst>
                                            <p:cond delay="0"/>
                                          </p:stCondLst>
                                        </p:cTn>
                                        <p:tgtEl>
                                          <p:spTgt spid="285710"/>
                                        </p:tgtEl>
                                        <p:attrNameLst>
                                          <p:attrName>style.visibility</p:attrName>
                                        </p:attrNameLst>
                                      </p:cBhvr>
                                      <p:to>
                                        <p:strVal val="visible"/>
                                      </p:to>
                                    </p:set>
                                    <p:animEffect transition="in" filter="wipe(down)">
                                      <p:cBhvr>
                                        <p:cTn id="45" dur="500"/>
                                        <p:tgtEl>
                                          <p:spTgt spid="285710"/>
                                        </p:tgtEl>
                                      </p:cBhvr>
                                    </p:animEffect>
                                  </p:childTnLst>
                                </p:cTn>
                              </p:par>
                            </p:childTnLst>
                          </p:cTn>
                        </p:par>
                        <p:par>
                          <p:cTn id="46" fill="hold" nodeType="afterGroup">
                            <p:stCondLst>
                              <p:cond delay="2000"/>
                            </p:stCondLst>
                            <p:childTnLst>
                              <p:par>
                                <p:cTn id="47" presetID="2" presetClass="entr" presetSubtype="8" fill="hold" grpId="0" nodeType="afterEffect">
                                  <p:stCondLst>
                                    <p:cond delay="0"/>
                                  </p:stCondLst>
                                  <p:childTnLst>
                                    <p:set>
                                      <p:cBhvr>
                                        <p:cTn id="48" dur="1" fill="hold">
                                          <p:stCondLst>
                                            <p:cond delay="0"/>
                                          </p:stCondLst>
                                        </p:cTn>
                                        <p:tgtEl>
                                          <p:spTgt spid="285711"/>
                                        </p:tgtEl>
                                        <p:attrNameLst>
                                          <p:attrName>style.visibility</p:attrName>
                                        </p:attrNameLst>
                                      </p:cBhvr>
                                      <p:to>
                                        <p:strVal val="visible"/>
                                      </p:to>
                                    </p:set>
                                    <p:anim calcmode="lin" valueType="num">
                                      <p:cBhvr additive="base">
                                        <p:cTn id="49" dur="500" fill="hold"/>
                                        <p:tgtEl>
                                          <p:spTgt spid="285711"/>
                                        </p:tgtEl>
                                        <p:attrNameLst>
                                          <p:attrName>ppt_x</p:attrName>
                                        </p:attrNameLst>
                                      </p:cBhvr>
                                      <p:tavLst>
                                        <p:tav tm="0">
                                          <p:val>
                                            <p:strVal val="0-#ppt_w/2"/>
                                          </p:val>
                                        </p:tav>
                                        <p:tav tm="100000">
                                          <p:val>
                                            <p:strVal val="#ppt_x"/>
                                          </p:val>
                                        </p:tav>
                                      </p:tavLst>
                                    </p:anim>
                                    <p:anim calcmode="lin" valueType="num">
                                      <p:cBhvr additive="base">
                                        <p:cTn id="50" dur="500" fill="hold"/>
                                        <p:tgtEl>
                                          <p:spTgt spid="2857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6" grpId="0" autoUpdateAnimBg="0"/>
      <p:bldP spid="285711"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F408-B7D2-B11C-CB5C-CB953B3FF8CA}"/>
              </a:ext>
            </a:extLst>
          </p:cNvPr>
          <p:cNvSpPr>
            <a:spLocks noGrp="1"/>
          </p:cNvSpPr>
          <p:nvPr>
            <p:ph type="ctrTitle"/>
          </p:nvPr>
        </p:nvSpPr>
        <p:spPr/>
        <p:txBody>
          <a:bodyPr/>
          <a:lstStyle/>
          <a:p>
            <a:r>
              <a:rPr lang="en-US" dirty="0"/>
              <a:t>Final Step: Flagging</a:t>
            </a:r>
          </a:p>
        </p:txBody>
      </p:sp>
      <p:pic>
        <p:nvPicPr>
          <p:cNvPr id="9" name="Picture Placeholder 8" descr="A picture containing tree, outdoor, person, plant&#10;&#10;Description automatically generated">
            <a:extLst>
              <a:ext uri="{FF2B5EF4-FFF2-40B4-BE49-F238E27FC236}">
                <a16:creationId xmlns:a16="http://schemas.microsoft.com/office/drawing/2014/main" id="{0F5C8B7C-3654-3199-12E7-E6A4339C43E7}"/>
              </a:ext>
            </a:extLst>
          </p:cNvPr>
          <p:cNvPicPr>
            <a:picLocks noGrp="1" noChangeAspect="1"/>
          </p:cNvPicPr>
          <p:nvPr>
            <p:ph type="pic" sz="quarter" idx="13"/>
          </p:nvPr>
        </p:nvPicPr>
        <p:blipFill>
          <a:blip r:embed="rId2"/>
          <a:srcRect t="22661" b="22661"/>
          <a:stretch>
            <a:fillRect/>
          </a:stretch>
        </p:blipFill>
        <p:spPr/>
      </p:pic>
    </p:spTree>
    <p:extLst>
      <p:ext uri="{BB962C8B-B14F-4D97-AF65-F5344CB8AC3E}">
        <p14:creationId xmlns:p14="http://schemas.microsoft.com/office/powerpoint/2010/main" val="2730980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ridge">
            <a:extLst>
              <a:ext uri="{FF2B5EF4-FFF2-40B4-BE49-F238E27FC236}">
                <a16:creationId xmlns:a16="http://schemas.microsoft.com/office/drawing/2014/main" id="{21DC07EC-414B-437E-BE97-B35C83810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112" y="801688"/>
            <a:ext cx="3446463" cy="2130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3" name="Picture 3" descr="Typical X section">
            <a:extLst>
              <a:ext uri="{FF2B5EF4-FFF2-40B4-BE49-F238E27FC236}">
                <a16:creationId xmlns:a16="http://schemas.microsoft.com/office/drawing/2014/main" id="{F3ADC73A-CA3C-4B6A-B768-53090245EF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406" y="973931"/>
            <a:ext cx="2687638" cy="335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5" name="Picture 5" descr="EB Roadside Trail Cross Section">
            <a:extLst>
              <a:ext uri="{FF2B5EF4-FFF2-40B4-BE49-F238E27FC236}">
                <a16:creationId xmlns:a16="http://schemas.microsoft.com/office/drawing/2014/main" id="{2678CDAF-D09B-4128-B708-3923CE010F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1901" y="3609341"/>
            <a:ext cx="3905250" cy="2093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6" name="Picture 6" descr="Slide 8">
            <a:extLst>
              <a:ext uri="{FF2B5EF4-FFF2-40B4-BE49-F238E27FC236}">
                <a16:creationId xmlns:a16="http://schemas.microsoft.com/office/drawing/2014/main" id="{1892BF43-9B4C-413C-979A-5D7C9D92C5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9140" y="2845912"/>
            <a:ext cx="3581400" cy="2860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7" name="Picture 7" descr="Slide 9">
            <a:extLst>
              <a:ext uri="{FF2B5EF4-FFF2-40B4-BE49-F238E27FC236}">
                <a16:creationId xmlns:a16="http://schemas.microsoft.com/office/drawing/2014/main" id="{00897F2F-6432-47AC-8562-831568D52B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849" y="750888"/>
            <a:ext cx="2771775" cy="3443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583" name="Rectangle 8">
            <a:extLst>
              <a:ext uri="{FF2B5EF4-FFF2-40B4-BE49-F238E27FC236}">
                <a16:creationId xmlns:a16="http://schemas.microsoft.com/office/drawing/2014/main" id="{C94E4618-8812-414B-A683-CF92B0C892BB}"/>
              </a:ext>
            </a:extLst>
          </p:cNvPr>
          <p:cNvSpPr>
            <a:spLocks noChangeArrowheads="1"/>
          </p:cNvSpPr>
          <p:nvPr/>
        </p:nvSpPr>
        <p:spPr bwMode="auto">
          <a:xfrm>
            <a:off x="0" y="5497512"/>
            <a:ext cx="914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r>
              <a:rPr lang="en-US" altLang="en-US" sz="2000" b="1" dirty="0">
                <a:solidFill>
                  <a:schemeClr val="tx1"/>
                </a:solidFill>
                <a:latin typeface="Roboto Black" panose="02000000000000000000" pitchFamily="2" charset="0"/>
                <a:ea typeface="Roboto Black" panose="02000000000000000000" pitchFamily="2" charset="0"/>
                <a:cs typeface="Roboto Black" panose="02000000000000000000" pitchFamily="2" charset="0"/>
              </a:rPr>
              <a:t>Determine Specifications &amp; Standards – Based on User Group, </a:t>
            </a:r>
            <a:br>
              <a:rPr lang="en-US" altLang="en-US" sz="2000" b="1" dirty="0">
                <a:solidFill>
                  <a:schemeClr val="tx1"/>
                </a:solidFill>
                <a:latin typeface="Roboto Black" panose="02000000000000000000" pitchFamily="2" charset="0"/>
                <a:ea typeface="Roboto Black" panose="02000000000000000000" pitchFamily="2" charset="0"/>
                <a:cs typeface="Roboto Black" panose="02000000000000000000" pitchFamily="2" charset="0"/>
              </a:rPr>
            </a:br>
            <a:r>
              <a:rPr lang="en-US" altLang="en-US" sz="2000" b="1" dirty="0">
                <a:solidFill>
                  <a:schemeClr val="tx1"/>
                </a:solidFill>
                <a:latin typeface="Roboto Black" panose="02000000000000000000" pitchFamily="2" charset="0"/>
                <a:ea typeface="Roboto Black" panose="02000000000000000000" pitchFamily="2" charset="0"/>
                <a:cs typeface="Roboto Black" panose="02000000000000000000" pitchFamily="2" charset="0"/>
              </a:rPr>
              <a:t>Classification and Season of Use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ppt_w</p:attrName>
                                        </p:attrNameLst>
                                      </p:cBhvr>
                                      <p:tavLst>
                                        <p:tav tm="0">
                                          <p:val>
                                            <p:fltVal val="0"/>
                                          </p:val>
                                        </p:tav>
                                        <p:tav tm="100000">
                                          <p:val>
                                            <p:strVal val="#ppt_w"/>
                                          </p:val>
                                        </p:tav>
                                      </p:tavLst>
                                    </p:anim>
                                    <p:anim calcmode="lin" valueType="num">
                                      <p:cBhvr>
                                        <p:cTn id="8" dur="1000" fill="hold"/>
                                        <p:tgtEl>
                                          <p:spTgt spid="10242"/>
                                        </p:tgtEl>
                                        <p:attrNameLst>
                                          <p:attrName>ppt_h</p:attrName>
                                        </p:attrNameLst>
                                      </p:cBhvr>
                                      <p:tavLst>
                                        <p:tav tm="0">
                                          <p:val>
                                            <p:fltVal val="0"/>
                                          </p:val>
                                        </p:tav>
                                        <p:tav tm="100000">
                                          <p:val>
                                            <p:strVal val="#ppt_h"/>
                                          </p:val>
                                        </p:tav>
                                      </p:tavLst>
                                    </p:anim>
                                    <p:anim calcmode="lin" valueType="num">
                                      <p:cBhvr>
                                        <p:cTn id="9" dur="1000" fill="hold"/>
                                        <p:tgtEl>
                                          <p:spTgt spid="1024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24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1000"/>
                                  </p:stCondLst>
                                  <p:childTnLst>
                                    <p:set>
                                      <p:cBhvr>
                                        <p:cTn id="13" dur="1" fill="hold">
                                          <p:stCondLst>
                                            <p:cond delay="0"/>
                                          </p:stCondLst>
                                        </p:cTn>
                                        <p:tgtEl>
                                          <p:spTgt spid="10243"/>
                                        </p:tgtEl>
                                        <p:attrNameLst>
                                          <p:attrName>style.visibility</p:attrName>
                                        </p:attrNameLst>
                                      </p:cBhvr>
                                      <p:to>
                                        <p:strVal val="visible"/>
                                      </p:to>
                                    </p:set>
                                    <p:anim calcmode="lin" valueType="num">
                                      <p:cBhvr>
                                        <p:cTn id="14" dur="1000" fill="hold"/>
                                        <p:tgtEl>
                                          <p:spTgt spid="10243"/>
                                        </p:tgtEl>
                                        <p:attrNameLst>
                                          <p:attrName>ppt_w</p:attrName>
                                        </p:attrNameLst>
                                      </p:cBhvr>
                                      <p:tavLst>
                                        <p:tav tm="0">
                                          <p:val>
                                            <p:fltVal val="0"/>
                                          </p:val>
                                        </p:tav>
                                        <p:tav tm="100000">
                                          <p:val>
                                            <p:strVal val="#ppt_w"/>
                                          </p:val>
                                        </p:tav>
                                      </p:tavLst>
                                    </p:anim>
                                    <p:anim calcmode="lin" valueType="num">
                                      <p:cBhvr>
                                        <p:cTn id="15" dur="1000" fill="hold"/>
                                        <p:tgtEl>
                                          <p:spTgt spid="10243"/>
                                        </p:tgtEl>
                                        <p:attrNameLst>
                                          <p:attrName>ppt_h</p:attrName>
                                        </p:attrNameLst>
                                      </p:cBhvr>
                                      <p:tavLst>
                                        <p:tav tm="0">
                                          <p:val>
                                            <p:fltVal val="0"/>
                                          </p:val>
                                        </p:tav>
                                        <p:tav tm="100000">
                                          <p:val>
                                            <p:strVal val="#ppt_h"/>
                                          </p:val>
                                        </p:tav>
                                      </p:tavLst>
                                    </p:anim>
                                    <p:anim calcmode="lin" valueType="num">
                                      <p:cBhvr>
                                        <p:cTn id="16" dur="1000" fill="hold"/>
                                        <p:tgtEl>
                                          <p:spTgt spid="10243"/>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0243"/>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3000"/>
                            </p:stCondLst>
                            <p:childTnLst>
                              <p:par>
                                <p:cTn id="19" presetID="15" presetClass="entr" presetSubtype="0" fill="hold" nodeType="afterEffect">
                                  <p:stCondLst>
                                    <p:cond delay="1000"/>
                                  </p:stCondLst>
                                  <p:childTnLst>
                                    <p:set>
                                      <p:cBhvr>
                                        <p:cTn id="20" dur="1" fill="hold">
                                          <p:stCondLst>
                                            <p:cond delay="0"/>
                                          </p:stCondLst>
                                        </p:cTn>
                                        <p:tgtEl>
                                          <p:spTgt spid="10245"/>
                                        </p:tgtEl>
                                        <p:attrNameLst>
                                          <p:attrName>style.visibility</p:attrName>
                                        </p:attrNameLst>
                                      </p:cBhvr>
                                      <p:to>
                                        <p:strVal val="visible"/>
                                      </p:to>
                                    </p:set>
                                    <p:anim calcmode="lin" valueType="num">
                                      <p:cBhvr>
                                        <p:cTn id="21" dur="1000" fill="hold"/>
                                        <p:tgtEl>
                                          <p:spTgt spid="10245"/>
                                        </p:tgtEl>
                                        <p:attrNameLst>
                                          <p:attrName>ppt_w</p:attrName>
                                        </p:attrNameLst>
                                      </p:cBhvr>
                                      <p:tavLst>
                                        <p:tav tm="0">
                                          <p:val>
                                            <p:fltVal val="0"/>
                                          </p:val>
                                        </p:tav>
                                        <p:tav tm="100000">
                                          <p:val>
                                            <p:strVal val="#ppt_w"/>
                                          </p:val>
                                        </p:tav>
                                      </p:tavLst>
                                    </p:anim>
                                    <p:anim calcmode="lin" valueType="num">
                                      <p:cBhvr>
                                        <p:cTn id="22" dur="1000" fill="hold"/>
                                        <p:tgtEl>
                                          <p:spTgt spid="10245"/>
                                        </p:tgtEl>
                                        <p:attrNameLst>
                                          <p:attrName>ppt_h</p:attrName>
                                        </p:attrNameLst>
                                      </p:cBhvr>
                                      <p:tavLst>
                                        <p:tav tm="0">
                                          <p:val>
                                            <p:fltVal val="0"/>
                                          </p:val>
                                        </p:tav>
                                        <p:tav tm="100000">
                                          <p:val>
                                            <p:strVal val="#ppt_h"/>
                                          </p:val>
                                        </p:tav>
                                      </p:tavLst>
                                    </p:anim>
                                    <p:anim calcmode="lin" valueType="num">
                                      <p:cBhvr>
                                        <p:cTn id="23" dur="1000" fill="hold"/>
                                        <p:tgtEl>
                                          <p:spTgt spid="10245"/>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0245"/>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5000"/>
                            </p:stCondLst>
                            <p:childTnLst>
                              <p:par>
                                <p:cTn id="26" presetID="15" presetClass="entr" presetSubtype="0" fill="hold" nodeType="afterEffect">
                                  <p:stCondLst>
                                    <p:cond delay="1000"/>
                                  </p:stCondLst>
                                  <p:childTnLst>
                                    <p:set>
                                      <p:cBhvr>
                                        <p:cTn id="27" dur="1" fill="hold">
                                          <p:stCondLst>
                                            <p:cond delay="0"/>
                                          </p:stCondLst>
                                        </p:cTn>
                                        <p:tgtEl>
                                          <p:spTgt spid="10246"/>
                                        </p:tgtEl>
                                        <p:attrNameLst>
                                          <p:attrName>style.visibility</p:attrName>
                                        </p:attrNameLst>
                                      </p:cBhvr>
                                      <p:to>
                                        <p:strVal val="visible"/>
                                      </p:to>
                                    </p:set>
                                    <p:anim calcmode="lin" valueType="num">
                                      <p:cBhvr>
                                        <p:cTn id="28" dur="1000" fill="hold"/>
                                        <p:tgtEl>
                                          <p:spTgt spid="10246"/>
                                        </p:tgtEl>
                                        <p:attrNameLst>
                                          <p:attrName>ppt_w</p:attrName>
                                        </p:attrNameLst>
                                      </p:cBhvr>
                                      <p:tavLst>
                                        <p:tav tm="0">
                                          <p:val>
                                            <p:fltVal val="0"/>
                                          </p:val>
                                        </p:tav>
                                        <p:tav tm="100000">
                                          <p:val>
                                            <p:strVal val="#ppt_w"/>
                                          </p:val>
                                        </p:tav>
                                      </p:tavLst>
                                    </p:anim>
                                    <p:anim calcmode="lin" valueType="num">
                                      <p:cBhvr>
                                        <p:cTn id="29" dur="1000" fill="hold"/>
                                        <p:tgtEl>
                                          <p:spTgt spid="10246"/>
                                        </p:tgtEl>
                                        <p:attrNameLst>
                                          <p:attrName>ppt_h</p:attrName>
                                        </p:attrNameLst>
                                      </p:cBhvr>
                                      <p:tavLst>
                                        <p:tav tm="0">
                                          <p:val>
                                            <p:fltVal val="0"/>
                                          </p:val>
                                        </p:tav>
                                        <p:tav tm="100000">
                                          <p:val>
                                            <p:strVal val="#ppt_h"/>
                                          </p:val>
                                        </p:tav>
                                      </p:tavLst>
                                    </p:anim>
                                    <p:anim calcmode="lin" valueType="num">
                                      <p:cBhvr>
                                        <p:cTn id="30" dur="1000" fill="hold"/>
                                        <p:tgtEl>
                                          <p:spTgt spid="10246"/>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0246"/>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7000"/>
                            </p:stCondLst>
                            <p:childTnLst>
                              <p:par>
                                <p:cTn id="33" presetID="15" presetClass="entr" presetSubtype="0" fill="hold" nodeType="afterEffect">
                                  <p:stCondLst>
                                    <p:cond delay="1000"/>
                                  </p:stCondLst>
                                  <p:childTnLst>
                                    <p:set>
                                      <p:cBhvr>
                                        <p:cTn id="34" dur="1" fill="hold">
                                          <p:stCondLst>
                                            <p:cond delay="0"/>
                                          </p:stCondLst>
                                        </p:cTn>
                                        <p:tgtEl>
                                          <p:spTgt spid="10247"/>
                                        </p:tgtEl>
                                        <p:attrNameLst>
                                          <p:attrName>style.visibility</p:attrName>
                                        </p:attrNameLst>
                                      </p:cBhvr>
                                      <p:to>
                                        <p:strVal val="visible"/>
                                      </p:to>
                                    </p:set>
                                    <p:anim calcmode="lin" valueType="num">
                                      <p:cBhvr>
                                        <p:cTn id="35" dur="1000" fill="hold"/>
                                        <p:tgtEl>
                                          <p:spTgt spid="10247"/>
                                        </p:tgtEl>
                                        <p:attrNameLst>
                                          <p:attrName>ppt_w</p:attrName>
                                        </p:attrNameLst>
                                      </p:cBhvr>
                                      <p:tavLst>
                                        <p:tav tm="0">
                                          <p:val>
                                            <p:fltVal val="0"/>
                                          </p:val>
                                        </p:tav>
                                        <p:tav tm="100000">
                                          <p:val>
                                            <p:strVal val="#ppt_w"/>
                                          </p:val>
                                        </p:tav>
                                      </p:tavLst>
                                    </p:anim>
                                    <p:anim calcmode="lin" valueType="num">
                                      <p:cBhvr>
                                        <p:cTn id="36" dur="1000" fill="hold"/>
                                        <p:tgtEl>
                                          <p:spTgt spid="10247"/>
                                        </p:tgtEl>
                                        <p:attrNameLst>
                                          <p:attrName>ppt_h</p:attrName>
                                        </p:attrNameLst>
                                      </p:cBhvr>
                                      <p:tavLst>
                                        <p:tav tm="0">
                                          <p:val>
                                            <p:fltVal val="0"/>
                                          </p:val>
                                        </p:tav>
                                        <p:tav tm="100000">
                                          <p:val>
                                            <p:strVal val="#ppt_h"/>
                                          </p:val>
                                        </p:tav>
                                      </p:tavLst>
                                    </p:anim>
                                    <p:anim calcmode="lin" valueType="num">
                                      <p:cBhvr>
                                        <p:cTn id="37" dur="1000" fill="hold"/>
                                        <p:tgtEl>
                                          <p:spTgt spid="10247"/>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024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57FA2288-4CB7-4A27-A610-1246822BD711}"/>
              </a:ext>
            </a:extLst>
          </p:cNvPr>
          <p:cNvSpPr>
            <a:spLocks noGrp="1" noChangeArrowheads="1"/>
          </p:cNvSpPr>
          <p:nvPr>
            <p:ph type="title"/>
          </p:nvPr>
        </p:nvSpPr>
        <p:spPr>
          <a:xfrm>
            <a:off x="76200" y="707922"/>
            <a:ext cx="8991600" cy="1143000"/>
          </a:xfrm>
        </p:spPr>
        <p:txBody>
          <a:bodyPr>
            <a:noAutofit/>
          </a:bodyPr>
          <a:lstStyle/>
          <a:p>
            <a:pPr algn="l"/>
            <a:r>
              <a:rPr lang="en-US" altLang="en-US" sz="2400" dirty="0">
                <a:latin typeface="Arial" panose="020B0604020202020204" pitchFamily="34" charset="0"/>
                <a:cs typeface="Arial" panose="020B0604020202020204" pitchFamily="34" charset="0"/>
              </a:rPr>
              <a:t>With a Two Person Team The Shooter takes the Front Position so the Shooter Can See the Upcoming Terrain</a:t>
            </a:r>
            <a:endParaRPr lang="en-US" altLang="en-US" sz="2000" dirty="0">
              <a:latin typeface="Arial" panose="020B0604020202020204" pitchFamily="34" charset="0"/>
              <a:cs typeface="Arial" panose="020B0604020202020204" pitchFamily="34" charset="0"/>
            </a:endParaRPr>
          </a:p>
        </p:txBody>
      </p:sp>
      <p:pic>
        <p:nvPicPr>
          <p:cNvPr id="137219" name="Picture 5" descr="IMG_0949">
            <a:extLst>
              <a:ext uri="{FF2B5EF4-FFF2-40B4-BE49-F238E27FC236}">
                <a16:creationId xmlns:a16="http://schemas.microsoft.com/office/drawing/2014/main" id="{66422EF3-0DD1-43B1-BCC5-2E2F9B39438F}"/>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952500" y="1619865"/>
            <a:ext cx="7239000" cy="483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622FDC-0EA9-49FD-89E3-2493F5AE7F4D}"/>
              </a:ext>
            </a:extLst>
          </p:cNvPr>
          <p:cNvSpPr/>
          <p:nvPr/>
        </p:nvSpPr>
        <p:spPr>
          <a:xfrm>
            <a:off x="0" y="5962650"/>
            <a:ext cx="9144000" cy="90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9266" name="Rectangle 2">
            <a:extLst>
              <a:ext uri="{FF2B5EF4-FFF2-40B4-BE49-F238E27FC236}">
                <a16:creationId xmlns:a16="http://schemas.microsoft.com/office/drawing/2014/main" id="{7D80D68B-9A96-4E7B-81E6-DB67479CC149}"/>
              </a:ext>
            </a:extLst>
          </p:cNvPr>
          <p:cNvSpPr>
            <a:spLocks noGrp="1" noChangeArrowheads="1"/>
          </p:cNvSpPr>
          <p:nvPr>
            <p:ph type="title"/>
          </p:nvPr>
        </p:nvSpPr>
        <p:spPr>
          <a:xfrm>
            <a:off x="0" y="782894"/>
            <a:ext cx="9144000" cy="1143000"/>
          </a:xfrm>
        </p:spPr>
        <p:txBody>
          <a:bodyPr>
            <a:noAutofit/>
          </a:bodyPr>
          <a:lstStyle/>
          <a:p>
            <a:pPr algn="l"/>
            <a:r>
              <a:rPr lang="en-US" altLang="en-US" sz="2400" dirty="0">
                <a:latin typeface="Arial" panose="020B0604020202020204" pitchFamily="34" charset="0"/>
                <a:cs typeface="Arial" panose="020B0604020202020204" pitchFamily="34" charset="0"/>
              </a:rPr>
              <a:t>The Shooter Locates Their Reference Point on their Partner and Moves up or Down  Slope to the Prescribed Grade</a:t>
            </a:r>
            <a:endParaRPr lang="en-US" altLang="en-US" sz="2000" dirty="0">
              <a:latin typeface="Arial" panose="020B0604020202020204" pitchFamily="34" charset="0"/>
              <a:cs typeface="Arial" panose="020B0604020202020204" pitchFamily="34" charset="0"/>
            </a:endParaRPr>
          </a:p>
        </p:txBody>
      </p:sp>
      <p:pic>
        <p:nvPicPr>
          <p:cNvPr id="139267" name="Picture 5" descr="IMG_0955">
            <a:extLst>
              <a:ext uri="{FF2B5EF4-FFF2-40B4-BE49-F238E27FC236}">
                <a16:creationId xmlns:a16="http://schemas.microsoft.com/office/drawing/2014/main" id="{B11FE093-FA31-4E00-8D6F-C55452D8FAF9}"/>
              </a:ext>
            </a:extLst>
          </p:cNvPr>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1371600" y="1905000"/>
            <a:ext cx="6553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Line 6">
            <a:extLst>
              <a:ext uri="{FF2B5EF4-FFF2-40B4-BE49-F238E27FC236}">
                <a16:creationId xmlns:a16="http://schemas.microsoft.com/office/drawing/2014/main" id="{379B325B-7ECE-4CD5-9F00-E04AFC9D099C}"/>
              </a:ext>
            </a:extLst>
          </p:cNvPr>
          <p:cNvSpPr>
            <a:spLocks noChangeShapeType="1"/>
          </p:cNvSpPr>
          <p:nvPr/>
        </p:nvSpPr>
        <p:spPr bwMode="auto">
          <a:xfrm>
            <a:off x="3657600" y="3124200"/>
            <a:ext cx="1524000" cy="838200"/>
          </a:xfrm>
          <a:prstGeom prst="line">
            <a:avLst/>
          </a:prstGeom>
          <a:noFill/>
          <a:ln w="476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6087" name="Line 7">
            <a:extLst>
              <a:ext uri="{FF2B5EF4-FFF2-40B4-BE49-F238E27FC236}">
                <a16:creationId xmlns:a16="http://schemas.microsoft.com/office/drawing/2014/main" id="{431141BB-D450-4B2A-8D47-32BD37FA7EDB}"/>
              </a:ext>
            </a:extLst>
          </p:cNvPr>
          <p:cNvSpPr>
            <a:spLocks noChangeShapeType="1"/>
          </p:cNvSpPr>
          <p:nvPr/>
        </p:nvSpPr>
        <p:spPr bwMode="auto">
          <a:xfrm flipH="1" flipV="1">
            <a:off x="4114800" y="5334000"/>
            <a:ext cx="1524000" cy="838200"/>
          </a:xfrm>
          <a:prstGeom prst="line">
            <a:avLst/>
          </a:prstGeom>
          <a:noFill/>
          <a:ln w="44450">
            <a:solidFill>
              <a:srgbClr val="FFFF00"/>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6088" name="Line 8">
            <a:extLst>
              <a:ext uri="{FF2B5EF4-FFF2-40B4-BE49-F238E27FC236}">
                <a16:creationId xmlns:a16="http://schemas.microsoft.com/office/drawing/2014/main" id="{E39E1508-4EF4-4D32-8E0D-5250C100192D}"/>
              </a:ext>
            </a:extLst>
          </p:cNvPr>
          <p:cNvSpPr>
            <a:spLocks noChangeShapeType="1"/>
          </p:cNvSpPr>
          <p:nvPr/>
        </p:nvSpPr>
        <p:spPr bwMode="auto">
          <a:xfrm>
            <a:off x="4267200" y="5181600"/>
            <a:ext cx="1524000" cy="838200"/>
          </a:xfrm>
          <a:prstGeom prst="line">
            <a:avLst/>
          </a:prstGeom>
          <a:noFill/>
          <a:ln w="44450">
            <a:solidFill>
              <a:srgbClr val="FFFF00"/>
            </a:solidFill>
            <a:round/>
            <a:headEnd/>
            <a:tailEnd type="arrow"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6086"/>
                                        </p:tgtEl>
                                        <p:attrNameLst>
                                          <p:attrName>style.visibility</p:attrName>
                                        </p:attrNameLst>
                                      </p:cBhvr>
                                      <p:to>
                                        <p:strVal val="visible"/>
                                      </p:to>
                                    </p:set>
                                    <p:animEffect transition="in" filter="wipe(left)">
                                      <p:cBhvr>
                                        <p:cTn id="7" dur="500"/>
                                        <p:tgtEl>
                                          <p:spTgt spid="460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6087"/>
                                        </p:tgtEl>
                                        <p:attrNameLst>
                                          <p:attrName>style.visibility</p:attrName>
                                        </p:attrNameLst>
                                      </p:cBhvr>
                                      <p:to>
                                        <p:strVal val="visible"/>
                                      </p:to>
                                    </p:set>
                                    <p:animEffect transition="in" filter="wipe(down)">
                                      <p:cBhvr>
                                        <p:cTn id="12" dur="500"/>
                                        <p:tgtEl>
                                          <p:spTgt spid="4608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46087"/>
                                        </p:tgtEl>
                                        <p:attrNameLst>
                                          <p:attrName>style.visibility</p:attrName>
                                        </p:attrNameLst>
                                      </p:cBhvr>
                                      <p:to>
                                        <p:strVal val="hidden"/>
                                      </p:to>
                                    </p:set>
                                  </p:childTnLst>
                                </p:cTn>
                              </p:par>
                            </p:childTnLst>
                          </p:cTn>
                        </p:par>
                        <p:par>
                          <p:cTn id="17" fill="hold" nodeType="afterGroup">
                            <p:stCondLst>
                              <p:cond delay="0"/>
                            </p:stCondLst>
                            <p:childTnLst>
                              <p:par>
                                <p:cTn id="18" presetID="22" presetClass="entr" presetSubtype="8" fill="hold" nodeType="afterEffect">
                                  <p:stCondLst>
                                    <p:cond delay="0"/>
                                  </p:stCondLst>
                                  <p:childTnLst>
                                    <p:set>
                                      <p:cBhvr>
                                        <p:cTn id="19" dur="1" fill="hold">
                                          <p:stCondLst>
                                            <p:cond delay="0"/>
                                          </p:stCondLst>
                                        </p:cTn>
                                        <p:tgtEl>
                                          <p:spTgt spid="46088"/>
                                        </p:tgtEl>
                                        <p:attrNameLst>
                                          <p:attrName>style.visibility</p:attrName>
                                        </p:attrNameLst>
                                      </p:cBhvr>
                                      <p:to>
                                        <p:strVal val="visible"/>
                                      </p:to>
                                    </p:set>
                                    <p:animEffect transition="in" filter="wipe(left)">
                                      <p:cBhvr>
                                        <p:cTn id="20" dur="500"/>
                                        <p:tgtEl>
                                          <p:spTgt spid="46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567E6174-6DE0-49CF-BCDC-675CF4E305D8}"/>
              </a:ext>
            </a:extLst>
          </p:cNvPr>
          <p:cNvSpPr>
            <a:spLocks noGrp="1" noChangeArrowheads="1"/>
          </p:cNvSpPr>
          <p:nvPr>
            <p:ph type="title"/>
          </p:nvPr>
        </p:nvSpPr>
        <p:spPr>
          <a:xfrm>
            <a:off x="0" y="882650"/>
            <a:ext cx="9144000" cy="1143000"/>
          </a:xfrm>
        </p:spPr>
        <p:txBody>
          <a:bodyPr>
            <a:normAutofit/>
          </a:bodyPr>
          <a:lstStyle/>
          <a:p>
            <a:pPr algn="l"/>
            <a:r>
              <a:rPr lang="en-US" altLang="en-US" sz="2800" dirty="0">
                <a:latin typeface="Arial" panose="020B0604020202020204" pitchFamily="34" charset="0"/>
                <a:cs typeface="Arial" panose="020B0604020202020204" pitchFamily="34" charset="0"/>
              </a:rPr>
              <a:t>The Shooter Then Places a Flag Marking Trail Grade</a:t>
            </a:r>
            <a:endParaRPr lang="en-US" altLang="en-US" sz="2000" dirty="0">
              <a:latin typeface="Arial" panose="020B0604020202020204" pitchFamily="34" charset="0"/>
              <a:cs typeface="Arial" panose="020B0604020202020204" pitchFamily="34" charset="0"/>
            </a:endParaRPr>
          </a:p>
        </p:txBody>
      </p:sp>
      <p:pic>
        <p:nvPicPr>
          <p:cNvPr id="140291" name="Picture 5" descr="IMG_0950">
            <a:extLst>
              <a:ext uri="{FF2B5EF4-FFF2-40B4-BE49-F238E27FC236}">
                <a16:creationId xmlns:a16="http://schemas.microsoft.com/office/drawing/2014/main" id="{DCD2B0CA-FC0A-4746-AD95-4ADDDD00B0C0}"/>
              </a:ext>
            </a:extLst>
          </p:cNvPr>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1066800" y="1454150"/>
            <a:ext cx="6553200" cy="491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7901ADFB-4AFC-403B-BB75-20D9724CA3AF}"/>
              </a:ext>
            </a:extLst>
          </p:cNvPr>
          <p:cNvSpPr>
            <a:spLocks noGrp="1" noChangeArrowheads="1"/>
          </p:cNvSpPr>
          <p:nvPr>
            <p:ph type="title"/>
          </p:nvPr>
        </p:nvSpPr>
        <p:spPr>
          <a:xfrm>
            <a:off x="0" y="762000"/>
            <a:ext cx="9144000" cy="1143000"/>
          </a:xfrm>
        </p:spPr>
        <p:txBody>
          <a:bodyPr>
            <a:noAutofit/>
          </a:bodyPr>
          <a:lstStyle/>
          <a:p>
            <a:pPr algn="l"/>
            <a:r>
              <a:rPr lang="en-US" altLang="en-US" sz="2400" dirty="0">
                <a:latin typeface="Arial" panose="020B0604020202020204" pitchFamily="34" charset="0"/>
                <a:cs typeface="Arial" panose="020B0604020202020204" pitchFamily="34" charset="0"/>
              </a:rPr>
              <a:t>The Shooter Moves Forward for the Next Shot and the Partner Moves to Where the Shooter Previously Stood</a:t>
            </a:r>
            <a:endParaRPr lang="en-US" altLang="en-US" sz="2000" dirty="0">
              <a:latin typeface="Arial" panose="020B0604020202020204" pitchFamily="34" charset="0"/>
              <a:cs typeface="Arial" panose="020B0604020202020204" pitchFamily="34" charset="0"/>
            </a:endParaRPr>
          </a:p>
        </p:txBody>
      </p:sp>
      <p:pic>
        <p:nvPicPr>
          <p:cNvPr id="141315" name="Picture 4" descr="IMG_0947">
            <a:extLst>
              <a:ext uri="{FF2B5EF4-FFF2-40B4-BE49-F238E27FC236}">
                <a16:creationId xmlns:a16="http://schemas.microsoft.com/office/drawing/2014/main" id="{2E0F5298-B24E-4F2A-BCC9-CA73916F5955}"/>
              </a:ext>
            </a:extLst>
          </p:cNvPr>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1214284" y="1590368"/>
            <a:ext cx="6477000"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2" name="Picture 6" descr="Tight flagging 2">
            <a:extLst>
              <a:ext uri="{FF2B5EF4-FFF2-40B4-BE49-F238E27FC236}">
                <a16:creationId xmlns:a16="http://schemas.microsoft.com/office/drawing/2014/main" id="{48C84F06-335E-482E-B053-5F94FFC98C20}"/>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4648200" y="2170113"/>
            <a:ext cx="4419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4" name="Freeform 10">
            <a:extLst>
              <a:ext uri="{FF2B5EF4-FFF2-40B4-BE49-F238E27FC236}">
                <a16:creationId xmlns:a16="http://schemas.microsoft.com/office/drawing/2014/main" id="{30A4A647-445A-40E7-9BB0-93C47869D21D}"/>
              </a:ext>
            </a:extLst>
          </p:cNvPr>
          <p:cNvSpPr>
            <a:spLocks/>
          </p:cNvSpPr>
          <p:nvPr/>
        </p:nvSpPr>
        <p:spPr bwMode="auto">
          <a:xfrm>
            <a:off x="7535863" y="3160713"/>
            <a:ext cx="50800" cy="198438"/>
          </a:xfrm>
          <a:custGeom>
            <a:avLst/>
            <a:gdLst>
              <a:gd name="T0" fmla="*/ 2147483647 w 33"/>
              <a:gd name="T1" fmla="*/ 0 h 125"/>
              <a:gd name="T2" fmla="*/ 2147483647 w 33"/>
              <a:gd name="T3" fmla="*/ 2147483647 h 125"/>
              <a:gd name="T4" fmla="*/ 0 60000 65536"/>
              <a:gd name="T5" fmla="*/ 0 60000 65536"/>
              <a:gd name="T6" fmla="*/ 0 w 33"/>
              <a:gd name="T7" fmla="*/ 0 h 125"/>
              <a:gd name="T8" fmla="*/ 33 w 33"/>
              <a:gd name="T9" fmla="*/ 125 h 125"/>
            </a:gdLst>
            <a:ahLst/>
            <a:cxnLst>
              <a:cxn ang="T4">
                <a:pos x="T0" y="T1"/>
              </a:cxn>
              <a:cxn ang="T5">
                <a:pos x="T2" y="T3"/>
              </a:cxn>
            </a:cxnLst>
            <a:rect l="T6" t="T7" r="T8" b="T9"/>
            <a:pathLst>
              <a:path w="33" h="125">
                <a:moveTo>
                  <a:pt x="33" y="0"/>
                </a:moveTo>
                <a:cubicBezTo>
                  <a:pt x="0" y="53"/>
                  <a:pt x="18" y="15"/>
                  <a:pt x="18" y="125"/>
                </a:cubicBezTo>
              </a:path>
            </a:pathLst>
          </a:cu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45415" name="Freeform 11">
            <a:extLst>
              <a:ext uri="{FF2B5EF4-FFF2-40B4-BE49-F238E27FC236}">
                <a16:creationId xmlns:a16="http://schemas.microsoft.com/office/drawing/2014/main" id="{D03AAD36-2E97-4243-BA5A-6A6E4D0272A3}"/>
              </a:ext>
            </a:extLst>
          </p:cNvPr>
          <p:cNvSpPr>
            <a:spLocks/>
          </p:cNvSpPr>
          <p:nvPr/>
        </p:nvSpPr>
        <p:spPr bwMode="auto">
          <a:xfrm>
            <a:off x="7315200" y="3273426"/>
            <a:ext cx="50800" cy="420687"/>
          </a:xfrm>
          <a:custGeom>
            <a:avLst/>
            <a:gdLst>
              <a:gd name="T0" fmla="*/ 0 w 32"/>
              <a:gd name="T1" fmla="*/ 0 h 265"/>
              <a:gd name="T2" fmla="*/ 2147483647 w 32"/>
              <a:gd name="T3" fmla="*/ 2147483647 h 265"/>
              <a:gd name="T4" fmla="*/ 2147483647 w 32"/>
              <a:gd name="T5" fmla="*/ 2147483647 h 265"/>
              <a:gd name="T6" fmla="*/ 0 60000 65536"/>
              <a:gd name="T7" fmla="*/ 0 60000 65536"/>
              <a:gd name="T8" fmla="*/ 0 60000 65536"/>
              <a:gd name="T9" fmla="*/ 0 w 32"/>
              <a:gd name="T10" fmla="*/ 0 h 265"/>
              <a:gd name="T11" fmla="*/ 32 w 32"/>
              <a:gd name="T12" fmla="*/ 265 h 265"/>
            </a:gdLst>
            <a:ahLst/>
            <a:cxnLst>
              <a:cxn ang="T6">
                <a:pos x="T0" y="T1"/>
              </a:cxn>
              <a:cxn ang="T7">
                <a:pos x="T2" y="T3"/>
              </a:cxn>
              <a:cxn ang="T8">
                <a:pos x="T4" y="T5"/>
              </a:cxn>
            </a:cxnLst>
            <a:rect l="T9" t="T10" r="T11" b="T12"/>
            <a:pathLst>
              <a:path w="32" h="265">
                <a:moveTo>
                  <a:pt x="0" y="0"/>
                </a:moveTo>
                <a:cubicBezTo>
                  <a:pt x="7" y="52"/>
                  <a:pt x="15" y="106"/>
                  <a:pt x="32" y="156"/>
                </a:cubicBezTo>
                <a:cubicBezTo>
                  <a:pt x="9" y="223"/>
                  <a:pt x="16" y="186"/>
                  <a:pt x="16" y="265"/>
                </a:cubicBezTo>
              </a:path>
            </a:pathLst>
          </a:custGeom>
          <a:noFill/>
          <a:ln w="2540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45416" name="Freeform 12">
            <a:extLst>
              <a:ext uri="{FF2B5EF4-FFF2-40B4-BE49-F238E27FC236}">
                <a16:creationId xmlns:a16="http://schemas.microsoft.com/office/drawing/2014/main" id="{43A743BB-7064-4465-BC58-2D4C76533FF9}"/>
              </a:ext>
            </a:extLst>
          </p:cNvPr>
          <p:cNvSpPr>
            <a:spLocks/>
          </p:cNvSpPr>
          <p:nvPr/>
        </p:nvSpPr>
        <p:spPr bwMode="auto">
          <a:xfrm>
            <a:off x="6591300" y="3632201"/>
            <a:ext cx="114300" cy="519112"/>
          </a:xfrm>
          <a:custGeom>
            <a:avLst/>
            <a:gdLst>
              <a:gd name="T0" fmla="*/ 0 w 72"/>
              <a:gd name="T1" fmla="*/ 0 h 327"/>
              <a:gd name="T2" fmla="*/ 2147483647 w 72"/>
              <a:gd name="T3" fmla="*/ 2147483647 h 327"/>
              <a:gd name="T4" fmla="*/ 2147483647 w 72"/>
              <a:gd name="T5" fmla="*/ 2147483647 h 327"/>
              <a:gd name="T6" fmla="*/ 2147483647 w 72"/>
              <a:gd name="T7" fmla="*/ 2147483647 h 327"/>
              <a:gd name="T8" fmla="*/ 2147483647 w 72"/>
              <a:gd name="T9" fmla="*/ 2147483647 h 327"/>
              <a:gd name="T10" fmla="*/ 0 60000 65536"/>
              <a:gd name="T11" fmla="*/ 0 60000 65536"/>
              <a:gd name="T12" fmla="*/ 0 60000 65536"/>
              <a:gd name="T13" fmla="*/ 0 60000 65536"/>
              <a:gd name="T14" fmla="*/ 0 60000 65536"/>
              <a:gd name="T15" fmla="*/ 0 w 72"/>
              <a:gd name="T16" fmla="*/ 0 h 327"/>
              <a:gd name="T17" fmla="*/ 72 w 72"/>
              <a:gd name="T18" fmla="*/ 327 h 327"/>
            </a:gdLst>
            <a:ahLst/>
            <a:cxnLst>
              <a:cxn ang="T10">
                <a:pos x="T0" y="T1"/>
              </a:cxn>
              <a:cxn ang="T11">
                <a:pos x="T2" y="T3"/>
              </a:cxn>
              <a:cxn ang="T12">
                <a:pos x="T4" y="T5"/>
              </a:cxn>
              <a:cxn ang="T13">
                <a:pos x="T6" y="T7"/>
              </a:cxn>
              <a:cxn ang="T14">
                <a:pos x="T8" y="T9"/>
              </a:cxn>
            </a:cxnLst>
            <a:rect l="T15" t="T16" r="T17" b="T18"/>
            <a:pathLst>
              <a:path w="72" h="327">
                <a:moveTo>
                  <a:pt x="0" y="0"/>
                </a:moveTo>
                <a:cubicBezTo>
                  <a:pt x="13" y="3"/>
                  <a:pt x="26" y="5"/>
                  <a:pt x="39" y="8"/>
                </a:cubicBezTo>
                <a:cubicBezTo>
                  <a:pt x="47" y="10"/>
                  <a:pt x="62" y="8"/>
                  <a:pt x="63" y="16"/>
                </a:cubicBezTo>
                <a:cubicBezTo>
                  <a:pt x="72" y="74"/>
                  <a:pt x="61" y="98"/>
                  <a:pt x="47" y="141"/>
                </a:cubicBezTo>
                <a:cubicBezTo>
                  <a:pt x="63" y="218"/>
                  <a:pt x="63" y="227"/>
                  <a:pt x="63" y="327"/>
                </a:cubicBez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sp>
        <p:nvSpPr>
          <p:cNvPr id="145417" name="Freeform 13">
            <a:extLst>
              <a:ext uri="{FF2B5EF4-FFF2-40B4-BE49-F238E27FC236}">
                <a16:creationId xmlns:a16="http://schemas.microsoft.com/office/drawing/2014/main" id="{26D1C112-F58D-4320-83C4-5633AAEC59A7}"/>
              </a:ext>
            </a:extLst>
          </p:cNvPr>
          <p:cNvSpPr>
            <a:spLocks/>
          </p:cNvSpPr>
          <p:nvPr/>
        </p:nvSpPr>
        <p:spPr bwMode="auto">
          <a:xfrm>
            <a:off x="5943600" y="4187826"/>
            <a:ext cx="106363" cy="801687"/>
          </a:xfrm>
          <a:custGeom>
            <a:avLst/>
            <a:gdLst>
              <a:gd name="T0" fmla="*/ 2147483647 w 67"/>
              <a:gd name="T1" fmla="*/ 0 h 505"/>
              <a:gd name="T2" fmla="*/ 2147483647 w 67"/>
              <a:gd name="T3" fmla="*/ 2147483647 h 505"/>
              <a:gd name="T4" fmla="*/ 2147483647 w 67"/>
              <a:gd name="T5" fmla="*/ 2147483647 h 505"/>
              <a:gd name="T6" fmla="*/ 2147483647 w 67"/>
              <a:gd name="T7" fmla="*/ 2147483647 h 505"/>
              <a:gd name="T8" fmla="*/ 2147483647 w 67"/>
              <a:gd name="T9" fmla="*/ 2147483647 h 505"/>
              <a:gd name="T10" fmla="*/ 2147483647 w 67"/>
              <a:gd name="T11" fmla="*/ 2147483647 h 505"/>
              <a:gd name="T12" fmla="*/ 0 60000 65536"/>
              <a:gd name="T13" fmla="*/ 0 60000 65536"/>
              <a:gd name="T14" fmla="*/ 0 60000 65536"/>
              <a:gd name="T15" fmla="*/ 0 60000 65536"/>
              <a:gd name="T16" fmla="*/ 0 60000 65536"/>
              <a:gd name="T17" fmla="*/ 0 60000 65536"/>
              <a:gd name="T18" fmla="*/ 0 w 67"/>
              <a:gd name="T19" fmla="*/ 0 h 505"/>
              <a:gd name="T20" fmla="*/ 67 w 67"/>
              <a:gd name="T21" fmla="*/ 505 h 505"/>
            </a:gdLst>
            <a:ahLst/>
            <a:cxnLst>
              <a:cxn ang="T12">
                <a:pos x="T0" y="T1"/>
              </a:cxn>
              <a:cxn ang="T13">
                <a:pos x="T2" y="T3"/>
              </a:cxn>
              <a:cxn ang="T14">
                <a:pos x="T4" y="T5"/>
              </a:cxn>
              <a:cxn ang="T15">
                <a:pos x="T6" y="T7"/>
              </a:cxn>
              <a:cxn ang="T16">
                <a:pos x="T8" y="T9"/>
              </a:cxn>
              <a:cxn ang="T17">
                <a:pos x="T10" y="T11"/>
              </a:cxn>
            </a:cxnLst>
            <a:rect l="T18" t="T19" r="T20" b="T21"/>
            <a:pathLst>
              <a:path w="67" h="505">
                <a:moveTo>
                  <a:pt x="67" y="0"/>
                </a:moveTo>
                <a:cubicBezTo>
                  <a:pt x="51" y="45"/>
                  <a:pt x="55" y="93"/>
                  <a:pt x="28" y="132"/>
                </a:cubicBezTo>
                <a:cubicBezTo>
                  <a:pt x="11" y="196"/>
                  <a:pt x="0" y="261"/>
                  <a:pt x="52" y="311"/>
                </a:cubicBezTo>
                <a:cubicBezTo>
                  <a:pt x="64" y="352"/>
                  <a:pt x="58" y="375"/>
                  <a:pt x="28" y="404"/>
                </a:cubicBezTo>
                <a:cubicBezTo>
                  <a:pt x="21" y="431"/>
                  <a:pt x="14" y="434"/>
                  <a:pt x="28" y="459"/>
                </a:cubicBezTo>
                <a:cubicBezTo>
                  <a:pt x="37" y="475"/>
                  <a:pt x="59" y="505"/>
                  <a:pt x="59" y="505"/>
                </a:cubicBez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anose="020B0604020202020204" pitchFamily="34" charset="0"/>
              <a:cs typeface="Arial" panose="020B0604020202020204" pitchFamily="34" charset="0"/>
            </a:endParaRPr>
          </a:p>
        </p:txBody>
      </p:sp>
      <p:pic>
        <p:nvPicPr>
          <p:cNvPr id="145419" name="Picture 16" descr="IMG_1006">
            <a:extLst>
              <a:ext uri="{FF2B5EF4-FFF2-40B4-BE49-F238E27FC236}">
                <a16:creationId xmlns:a16="http://schemas.microsoft.com/office/drawing/2014/main" id="{E9BE11BE-9CD6-4665-B2CD-417EFF877948}"/>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228600" y="2947988"/>
            <a:ext cx="4267200"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20" name="Freeform 17">
            <a:extLst>
              <a:ext uri="{FF2B5EF4-FFF2-40B4-BE49-F238E27FC236}">
                <a16:creationId xmlns:a16="http://schemas.microsoft.com/office/drawing/2014/main" id="{07D8B9C9-800D-46F6-AEF5-99EECD4885A3}"/>
              </a:ext>
            </a:extLst>
          </p:cNvPr>
          <p:cNvSpPr>
            <a:spLocks/>
          </p:cNvSpPr>
          <p:nvPr/>
        </p:nvSpPr>
        <p:spPr bwMode="auto">
          <a:xfrm>
            <a:off x="3333750" y="3705226"/>
            <a:ext cx="82550" cy="85725"/>
          </a:xfrm>
          <a:custGeom>
            <a:avLst/>
            <a:gdLst>
              <a:gd name="T0" fmla="*/ 2147483647 w 52"/>
              <a:gd name="T1" fmla="*/ 0 h 54"/>
              <a:gd name="T2" fmla="*/ 2147483647 w 52"/>
              <a:gd name="T3" fmla="*/ 2147483647 h 54"/>
              <a:gd name="T4" fmla="*/ 2147483647 w 52"/>
              <a:gd name="T5" fmla="*/ 2147483647 h 54"/>
              <a:gd name="T6" fmla="*/ 2147483647 w 52"/>
              <a:gd name="T7" fmla="*/ 0 h 54"/>
              <a:gd name="T8" fmla="*/ 0 60000 65536"/>
              <a:gd name="T9" fmla="*/ 0 60000 65536"/>
              <a:gd name="T10" fmla="*/ 0 60000 65536"/>
              <a:gd name="T11" fmla="*/ 0 60000 65536"/>
              <a:gd name="T12" fmla="*/ 0 w 52"/>
              <a:gd name="T13" fmla="*/ 0 h 54"/>
              <a:gd name="T14" fmla="*/ 52 w 52"/>
              <a:gd name="T15" fmla="*/ 54 h 54"/>
            </a:gdLst>
            <a:ahLst/>
            <a:cxnLst>
              <a:cxn ang="T8">
                <a:pos x="T0" y="T1"/>
              </a:cxn>
              <a:cxn ang="T9">
                <a:pos x="T2" y="T3"/>
              </a:cxn>
              <a:cxn ang="T10">
                <a:pos x="T4" y="T5"/>
              </a:cxn>
              <a:cxn ang="T11">
                <a:pos x="T6" y="T7"/>
              </a:cxn>
            </a:cxnLst>
            <a:rect l="T12" t="T13" r="T14" b="T15"/>
            <a:pathLst>
              <a:path w="52" h="54">
                <a:moveTo>
                  <a:pt x="51" y="0"/>
                </a:moveTo>
                <a:cubicBezTo>
                  <a:pt x="32" y="6"/>
                  <a:pt x="0" y="8"/>
                  <a:pt x="15" y="45"/>
                </a:cubicBezTo>
                <a:cubicBezTo>
                  <a:pt x="19" y="54"/>
                  <a:pt x="33" y="51"/>
                  <a:pt x="42" y="54"/>
                </a:cubicBezTo>
                <a:cubicBezTo>
                  <a:pt x="52" y="12"/>
                  <a:pt x="51" y="30"/>
                  <a:pt x="51"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145421" name="Freeform 18">
            <a:extLst>
              <a:ext uri="{FF2B5EF4-FFF2-40B4-BE49-F238E27FC236}">
                <a16:creationId xmlns:a16="http://schemas.microsoft.com/office/drawing/2014/main" id="{2B55EE04-AE0E-4CF2-BE9D-3784AC4484BD}"/>
              </a:ext>
            </a:extLst>
          </p:cNvPr>
          <p:cNvSpPr>
            <a:spLocks/>
          </p:cNvSpPr>
          <p:nvPr/>
        </p:nvSpPr>
        <p:spPr bwMode="auto">
          <a:xfrm>
            <a:off x="1676400" y="3548063"/>
            <a:ext cx="82550" cy="85725"/>
          </a:xfrm>
          <a:custGeom>
            <a:avLst/>
            <a:gdLst>
              <a:gd name="T0" fmla="*/ 2147483647 w 52"/>
              <a:gd name="T1" fmla="*/ 0 h 54"/>
              <a:gd name="T2" fmla="*/ 2147483647 w 52"/>
              <a:gd name="T3" fmla="*/ 2147483647 h 54"/>
              <a:gd name="T4" fmla="*/ 2147483647 w 52"/>
              <a:gd name="T5" fmla="*/ 2147483647 h 54"/>
              <a:gd name="T6" fmla="*/ 2147483647 w 52"/>
              <a:gd name="T7" fmla="*/ 0 h 54"/>
              <a:gd name="T8" fmla="*/ 0 60000 65536"/>
              <a:gd name="T9" fmla="*/ 0 60000 65536"/>
              <a:gd name="T10" fmla="*/ 0 60000 65536"/>
              <a:gd name="T11" fmla="*/ 0 60000 65536"/>
              <a:gd name="T12" fmla="*/ 0 w 52"/>
              <a:gd name="T13" fmla="*/ 0 h 54"/>
              <a:gd name="T14" fmla="*/ 52 w 52"/>
              <a:gd name="T15" fmla="*/ 54 h 54"/>
            </a:gdLst>
            <a:ahLst/>
            <a:cxnLst>
              <a:cxn ang="T8">
                <a:pos x="T0" y="T1"/>
              </a:cxn>
              <a:cxn ang="T9">
                <a:pos x="T2" y="T3"/>
              </a:cxn>
              <a:cxn ang="T10">
                <a:pos x="T4" y="T5"/>
              </a:cxn>
              <a:cxn ang="T11">
                <a:pos x="T6" y="T7"/>
              </a:cxn>
            </a:cxnLst>
            <a:rect l="T12" t="T13" r="T14" b="T15"/>
            <a:pathLst>
              <a:path w="52" h="54">
                <a:moveTo>
                  <a:pt x="51" y="0"/>
                </a:moveTo>
                <a:cubicBezTo>
                  <a:pt x="32" y="6"/>
                  <a:pt x="0" y="8"/>
                  <a:pt x="15" y="45"/>
                </a:cubicBezTo>
                <a:cubicBezTo>
                  <a:pt x="19" y="54"/>
                  <a:pt x="33" y="51"/>
                  <a:pt x="42" y="54"/>
                </a:cubicBezTo>
                <a:cubicBezTo>
                  <a:pt x="52" y="12"/>
                  <a:pt x="51" y="30"/>
                  <a:pt x="51"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145422" name="Freeform 19">
            <a:extLst>
              <a:ext uri="{FF2B5EF4-FFF2-40B4-BE49-F238E27FC236}">
                <a16:creationId xmlns:a16="http://schemas.microsoft.com/office/drawing/2014/main" id="{BC8A27A7-791A-46F6-AD09-33CF448DCBAB}"/>
              </a:ext>
            </a:extLst>
          </p:cNvPr>
          <p:cNvSpPr>
            <a:spLocks/>
          </p:cNvSpPr>
          <p:nvPr/>
        </p:nvSpPr>
        <p:spPr bwMode="auto">
          <a:xfrm>
            <a:off x="4184650" y="3786188"/>
            <a:ext cx="82550" cy="85725"/>
          </a:xfrm>
          <a:custGeom>
            <a:avLst/>
            <a:gdLst>
              <a:gd name="T0" fmla="*/ 2147483647 w 52"/>
              <a:gd name="T1" fmla="*/ 0 h 54"/>
              <a:gd name="T2" fmla="*/ 2147483647 w 52"/>
              <a:gd name="T3" fmla="*/ 2147483647 h 54"/>
              <a:gd name="T4" fmla="*/ 2147483647 w 52"/>
              <a:gd name="T5" fmla="*/ 2147483647 h 54"/>
              <a:gd name="T6" fmla="*/ 2147483647 w 52"/>
              <a:gd name="T7" fmla="*/ 0 h 54"/>
              <a:gd name="T8" fmla="*/ 0 60000 65536"/>
              <a:gd name="T9" fmla="*/ 0 60000 65536"/>
              <a:gd name="T10" fmla="*/ 0 60000 65536"/>
              <a:gd name="T11" fmla="*/ 0 60000 65536"/>
              <a:gd name="T12" fmla="*/ 0 w 52"/>
              <a:gd name="T13" fmla="*/ 0 h 54"/>
              <a:gd name="T14" fmla="*/ 52 w 52"/>
              <a:gd name="T15" fmla="*/ 54 h 54"/>
            </a:gdLst>
            <a:ahLst/>
            <a:cxnLst>
              <a:cxn ang="T8">
                <a:pos x="T0" y="T1"/>
              </a:cxn>
              <a:cxn ang="T9">
                <a:pos x="T2" y="T3"/>
              </a:cxn>
              <a:cxn ang="T10">
                <a:pos x="T4" y="T5"/>
              </a:cxn>
              <a:cxn ang="T11">
                <a:pos x="T6" y="T7"/>
              </a:cxn>
            </a:cxnLst>
            <a:rect l="T12" t="T13" r="T14" b="T15"/>
            <a:pathLst>
              <a:path w="52" h="54">
                <a:moveTo>
                  <a:pt x="51" y="0"/>
                </a:moveTo>
                <a:cubicBezTo>
                  <a:pt x="32" y="6"/>
                  <a:pt x="0" y="8"/>
                  <a:pt x="15" y="45"/>
                </a:cubicBezTo>
                <a:cubicBezTo>
                  <a:pt x="19" y="54"/>
                  <a:pt x="33" y="51"/>
                  <a:pt x="42" y="54"/>
                </a:cubicBezTo>
                <a:cubicBezTo>
                  <a:pt x="52" y="12"/>
                  <a:pt x="51" y="30"/>
                  <a:pt x="51"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145423" name="Freeform 20">
            <a:extLst>
              <a:ext uri="{FF2B5EF4-FFF2-40B4-BE49-F238E27FC236}">
                <a16:creationId xmlns:a16="http://schemas.microsoft.com/office/drawing/2014/main" id="{C967AC75-7307-4E42-AC24-27DBDC615A30}"/>
              </a:ext>
            </a:extLst>
          </p:cNvPr>
          <p:cNvSpPr>
            <a:spLocks/>
          </p:cNvSpPr>
          <p:nvPr/>
        </p:nvSpPr>
        <p:spPr bwMode="auto">
          <a:xfrm>
            <a:off x="2279650" y="3557588"/>
            <a:ext cx="82550" cy="85725"/>
          </a:xfrm>
          <a:custGeom>
            <a:avLst/>
            <a:gdLst>
              <a:gd name="T0" fmla="*/ 2147483647 w 52"/>
              <a:gd name="T1" fmla="*/ 0 h 54"/>
              <a:gd name="T2" fmla="*/ 2147483647 w 52"/>
              <a:gd name="T3" fmla="*/ 2147483647 h 54"/>
              <a:gd name="T4" fmla="*/ 2147483647 w 52"/>
              <a:gd name="T5" fmla="*/ 2147483647 h 54"/>
              <a:gd name="T6" fmla="*/ 2147483647 w 52"/>
              <a:gd name="T7" fmla="*/ 0 h 54"/>
              <a:gd name="T8" fmla="*/ 0 60000 65536"/>
              <a:gd name="T9" fmla="*/ 0 60000 65536"/>
              <a:gd name="T10" fmla="*/ 0 60000 65536"/>
              <a:gd name="T11" fmla="*/ 0 60000 65536"/>
              <a:gd name="T12" fmla="*/ 0 w 52"/>
              <a:gd name="T13" fmla="*/ 0 h 54"/>
              <a:gd name="T14" fmla="*/ 52 w 52"/>
              <a:gd name="T15" fmla="*/ 54 h 54"/>
            </a:gdLst>
            <a:ahLst/>
            <a:cxnLst>
              <a:cxn ang="T8">
                <a:pos x="T0" y="T1"/>
              </a:cxn>
              <a:cxn ang="T9">
                <a:pos x="T2" y="T3"/>
              </a:cxn>
              <a:cxn ang="T10">
                <a:pos x="T4" y="T5"/>
              </a:cxn>
              <a:cxn ang="T11">
                <a:pos x="T6" y="T7"/>
              </a:cxn>
            </a:cxnLst>
            <a:rect l="T12" t="T13" r="T14" b="T15"/>
            <a:pathLst>
              <a:path w="52" h="54">
                <a:moveTo>
                  <a:pt x="51" y="0"/>
                </a:moveTo>
                <a:cubicBezTo>
                  <a:pt x="32" y="6"/>
                  <a:pt x="0" y="8"/>
                  <a:pt x="15" y="45"/>
                </a:cubicBezTo>
                <a:cubicBezTo>
                  <a:pt x="19" y="54"/>
                  <a:pt x="33" y="51"/>
                  <a:pt x="42" y="54"/>
                </a:cubicBezTo>
                <a:cubicBezTo>
                  <a:pt x="52" y="12"/>
                  <a:pt x="51" y="30"/>
                  <a:pt x="51"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145424" name="Freeform 22">
            <a:extLst>
              <a:ext uri="{FF2B5EF4-FFF2-40B4-BE49-F238E27FC236}">
                <a16:creationId xmlns:a16="http://schemas.microsoft.com/office/drawing/2014/main" id="{FC53ADAB-8E85-43A8-AB6B-233A693C2661}"/>
              </a:ext>
            </a:extLst>
          </p:cNvPr>
          <p:cNvSpPr>
            <a:spLocks/>
          </p:cNvSpPr>
          <p:nvPr/>
        </p:nvSpPr>
        <p:spPr bwMode="auto">
          <a:xfrm>
            <a:off x="1371600" y="3481388"/>
            <a:ext cx="82550" cy="85725"/>
          </a:xfrm>
          <a:custGeom>
            <a:avLst/>
            <a:gdLst>
              <a:gd name="T0" fmla="*/ 2147483647 w 52"/>
              <a:gd name="T1" fmla="*/ 0 h 54"/>
              <a:gd name="T2" fmla="*/ 2147483647 w 52"/>
              <a:gd name="T3" fmla="*/ 2147483647 h 54"/>
              <a:gd name="T4" fmla="*/ 2147483647 w 52"/>
              <a:gd name="T5" fmla="*/ 2147483647 h 54"/>
              <a:gd name="T6" fmla="*/ 2147483647 w 52"/>
              <a:gd name="T7" fmla="*/ 0 h 54"/>
              <a:gd name="T8" fmla="*/ 0 60000 65536"/>
              <a:gd name="T9" fmla="*/ 0 60000 65536"/>
              <a:gd name="T10" fmla="*/ 0 60000 65536"/>
              <a:gd name="T11" fmla="*/ 0 60000 65536"/>
              <a:gd name="T12" fmla="*/ 0 w 52"/>
              <a:gd name="T13" fmla="*/ 0 h 54"/>
              <a:gd name="T14" fmla="*/ 52 w 52"/>
              <a:gd name="T15" fmla="*/ 54 h 54"/>
            </a:gdLst>
            <a:ahLst/>
            <a:cxnLst>
              <a:cxn ang="T8">
                <a:pos x="T0" y="T1"/>
              </a:cxn>
              <a:cxn ang="T9">
                <a:pos x="T2" y="T3"/>
              </a:cxn>
              <a:cxn ang="T10">
                <a:pos x="T4" y="T5"/>
              </a:cxn>
              <a:cxn ang="T11">
                <a:pos x="T6" y="T7"/>
              </a:cxn>
            </a:cxnLst>
            <a:rect l="T12" t="T13" r="T14" b="T15"/>
            <a:pathLst>
              <a:path w="52" h="54">
                <a:moveTo>
                  <a:pt x="51" y="0"/>
                </a:moveTo>
                <a:cubicBezTo>
                  <a:pt x="32" y="6"/>
                  <a:pt x="0" y="8"/>
                  <a:pt x="15" y="45"/>
                </a:cubicBezTo>
                <a:cubicBezTo>
                  <a:pt x="19" y="54"/>
                  <a:pt x="33" y="51"/>
                  <a:pt x="42" y="54"/>
                </a:cubicBezTo>
                <a:cubicBezTo>
                  <a:pt x="52" y="12"/>
                  <a:pt x="51" y="30"/>
                  <a:pt x="51"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145437" name="Freeform 35">
            <a:extLst>
              <a:ext uri="{FF2B5EF4-FFF2-40B4-BE49-F238E27FC236}">
                <a16:creationId xmlns:a16="http://schemas.microsoft.com/office/drawing/2014/main" id="{7CD43057-AB35-4FFF-AE6E-47B3AFDA5F60}"/>
              </a:ext>
            </a:extLst>
          </p:cNvPr>
          <p:cNvSpPr>
            <a:spLocks/>
          </p:cNvSpPr>
          <p:nvPr/>
        </p:nvSpPr>
        <p:spPr bwMode="auto">
          <a:xfrm>
            <a:off x="908050" y="3395663"/>
            <a:ext cx="82550" cy="85725"/>
          </a:xfrm>
          <a:custGeom>
            <a:avLst/>
            <a:gdLst>
              <a:gd name="T0" fmla="*/ 2147483647 w 52"/>
              <a:gd name="T1" fmla="*/ 0 h 54"/>
              <a:gd name="T2" fmla="*/ 2147483647 w 52"/>
              <a:gd name="T3" fmla="*/ 2147483647 h 54"/>
              <a:gd name="T4" fmla="*/ 2147483647 w 52"/>
              <a:gd name="T5" fmla="*/ 2147483647 h 54"/>
              <a:gd name="T6" fmla="*/ 2147483647 w 52"/>
              <a:gd name="T7" fmla="*/ 0 h 54"/>
              <a:gd name="T8" fmla="*/ 0 60000 65536"/>
              <a:gd name="T9" fmla="*/ 0 60000 65536"/>
              <a:gd name="T10" fmla="*/ 0 60000 65536"/>
              <a:gd name="T11" fmla="*/ 0 60000 65536"/>
              <a:gd name="T12" fmla="*/ 0 w 52"/>
              <a:gd name="T13" fmla="*/ 0 h 54"/>
              <a:gd name="T14" fmla="*/ 52 w 52"/>
              <a:gd name="T15" fmla="*/ 54 h 54"/>
            </a:gdLst>
            <a:ahLst/>
            <a:cxnLst>
              <a:cxn ang="T8">
                <a:pos x="T0" y="T1"/>
              </a:cxn>
              <a:cxn ang="T9">
                <a:pos x="T2" y="T3"/>
              </a:cxn>
              <a:cxn ang="T10">
                <a:pos x="T4" y="T5"/>
              </a:cxn>
              <a:cxn ang="T11">
                <a:pos x="T6" y="T7"/>
              </a:cxn>
            </a:cxnLst>
            <a:rect l="T12" t="T13" r="T14" b="T15"/>
            <a:pathLst>
              <a:path w="52" h="54">
                <a:moveTo>
                  <a:pt x="51" y="0"/>
                </a:moveTo>
                <a:cubicBezTo>
                  <a:pt x="32" y="6"/>
                  <a:pt x="0" y="8"/>
                  <a:pt x="15" y="45"/>
                </a:cubicBezTo>
                <a:cubicBezTo>
                  <a:pt x="19" y="54"/>
                  <a:pt x="33" y="51"/>
                  <a:pt x="42" y="54"/>
                </a:cubicBezTo>
                <a:cubicBezTo>
                  <a:pt x="52" y="12"/>
                  <a:pt x="51" y="30"/>
                  <a:pt x="51" y="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145410" name="Rectangle 2">
            <a:extLst>
              <a:ext uri="{FF2B5EF4-FFF2-40B4-BE49-F238E27FC236}">
                <a16:creationId xmlns:a16="http://schemas.microsoft.com/office/drawing/2014/main" id="{0AF2228E-1261-4627-B6D2-5F5195B504E8}"/>
              </a:ext>
            </a:extLst>
          </p:cNvPr>
          <p:cNvSpPr>
            <a:spLocks noGrp="1" noChangeArrowheads="1"/>
          </p:cNvSpPr>
          <p:nvPr>
            <p:ph type="title"/>
          </p:nvPr>
        </p:nvSpPr>
        <p:spPr>
          <a:xfrm>
            <a:off x="0" y="814388"/>
            <a:ext cx="9144000" cy="1143000"/>
          </a:xfrm>
        </p:spPr>
        <p:txBody>
          <a:bodyPr>
            <a:noAutofit/>
          </a:bodyPr>
          <a:lstStyle/>
          <a:p>
            <a:pPr algn="l"/>
            <a:r>
              <a:rPr lang="en-US" altLang="en-US" sz="2800" dirty="0">
                <a:latin typeface="Arial" panose="020B0604020202020204" pitchFamily="34" charset="0"/>
                <a:cs typeface="Arial" panose="020B0604020202020204" pitchFamily="34" charset="0"/>
              </a:rPr>
              <a:t>The Initial Flag Line Should Be Loose Flagged. Tight Flagging Is Performed Once the Loose Flagging Is Completed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DECC9A13-D0CF-43C6-AAB3-CCFE84420DC4}"/>
              </a:ext>
            </a:extLst>
          </p:cNvPr>
          <p:cNvSpPr>
            <a:spLocks noGrp="1" noChangeArrowheads="1"/>
          </p:cNvSpPr>
          <p:nvPr>
            <p:ph type="title"/>
          </p:nvPr>
        </p:nvSpPr>
        <p:spPr>
          <a:xfrm>
            <a:off x="457200" y="843118"/>
            <a:ext cx="7772400" cy="1143000"/>
          </a:xfrm>
        </p:spPr>
        <p:txBody>
          <a:bodyPr>
            <a:normAutofit/>
          </a:bodyPr>
          <a:lstStyle/>
          <a:p>
            <a:pPr algn="l"/>
            <a:r>
              <a:rPr lang="en-US" altLang="en-US" sz="2800" dirty="0">
                <a:latin typeface="Roboto Black" panose="02000000000000000000" pitchFamily="2" charset="0"/>
                <a:ea typeface="Roboto Black" panose="02000000000000000000" pitchFamily="2" charset="0"/>
                <a:cs typeface="Roboto Black" panose="02000000000000000000" pitchFamily="2" charset="0"/>
              </a:rPr>
              <a:t>Finally, Make Note of any Special Trail Structures Needed</a:t>
            </a:r>
          </a:p>
        </p:txBody>
      </p:sp>
      <p:pic>
        <p:nvPicPr>
          <p:cNvPr id="146435" name="Picture 3" descr="Structure prescriptions">
            <a:extLst>
              <a:ext uri="{FF2B5EF4-FFF2-40B4-BE49-F238E27FC236}">
                <a16:creationId xmlns:a16="http://schemas.microsoft.com/office/drawing/2014/main" id="{1932CA94-5E66-40AB-8878-75519516C093}"/>
              </a:ext>
            </a:extLst>
          </p:cNvPr>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76200" y="1787014"/>
            <a:ext cx="4419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6" name="Picture 4" descr="Flaging prescriptions">
            <a:extLst>
              <a:ext uri="{FF2B5EF4-FFF2-40B4-BE49-F238E27FC236}">
                <a16:creationId xmlns:a16="http://schemas.microsoft.com/office/drawing/2014/main" id="{4BB8FDB9-75F5-49DE-9A60-3E043600BCC0}"/>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4648200" y="2780071"/>
            <a:ext cx="441960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03F3C3A-5B41-D46D-544D-93419B2C1779}"/>
              </a:ext>
            </a:extLst>
          </p:cNvPr>
          <p:cNvSpPr>
            <a:spLocks noGrp="1"/>
          </p:cNvSpPr>
          <p:nvPr>
            <p:ph type="pic" sz="quarter" idx="10"/>
          </p:nvPr>
        </p:nvSpPr>
        <p:spPr>
          <a:xfrm>
            <a:off x="0" y="779463"/>
            <a:ext cx="9144000" cy="5110974"/>
          </a:xfrm>
        </p:spPr>
      </p:sp>
      <p:pic>
        <p:nvPicPr>
          <p:cNvPr id="4" name="Y2Mate.is - How trail designers build good hikes-oFIdIVngeYA-480p-1658665277693">
            <a:hlinkClick r:id="" action="ppaction://media"/>
            <a:extLst>
              <a:ext uri="{FF2B5EF4-FFF2-40B4-BE49-F238E27FC236}">
                <a16:creationId xmlns:a16="http://schemas.microsoft.com/office/drawing/2014/main" id="{FBE8333F-2CD0-9B85-8A27-EF25467070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204" y="737910"/>
            <a:ext cx="9167204" cy="5152527"/>
          </a:xfrm>
          <a:prstGeom prst="rect">
            <a:avLst/>
          </a:prstGeom>
        </p:spPr>
      </p:pic>
    </p:spTree>
    <p:extLst>
      <p:ext uri="{BB962C8B-B14F-4D97-AF65-F5344CB8AC3E}">
        <p14:creationId xmlns:p14="http://schemas.microsoft.com/office/powerpoint/2010/main" val="256952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9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AD544-CB14-446E-B568-9A0F4A199DA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Now what? More ways to learn!</a:t>
            </a:r>
          </a:p>
        </p:txBody>
      </p:sp>
      <p:sp>
        <p:nvSpPr>
          <p:cNvPr id="3" name="Content Placeholder 2">
            <a:extLst>
              <a:ext uri="{FF2B5EF4-FFF2-40B4-BE49-F238E27FC236}">
                <a16:creationId xmlns:a16="http://schemas.microsoft.com/office/drawing/2014/main" id="{CD6B5AE8-662F-4175-B170-95936D16DBFD}"/>
              </a:ext>
            </a:extLst>
          </p:cNvPr>
          <p:cNvSpPr>
            <a:spLocks noGrp="1"/>
          </p:cNvSpPr>
          <p:nvPr>
            <p:ph idx="1"/>
          </p:nvPr>
        </p:nvSpPr>
        <p:spPr>
          <a:xfrm>
            <a:off x="628650" y="1646550"/>
            <a:ext cx="7886700" cy="3752215"/>
          </a:xfrm>
        </p:spPr>
        <p:txBody>
          <a:bodyPr vert="horz" lIns="91440" tIns="45720" rIns="91440" bIns="45720" rtlCol="0" anchor="t">
            <a:noAutofit/>
          </a:bodyPr>
          <a:lstStyle/>
          <a:p>
            <a:pPr>
              <a:lnSpc>
                <a:spcPct val="120000"/>
              </a:lnSpc>
            </a:pPr>
            <a:r>
              <a:rPr lang="en-US" sz="1800" dirty="0">
                <a:latin typeface="Arial" panose="020B0604020202020204" pitchFamily="34" charset="0"/>
                <a:cs typeface="Arial" panose="020B0604020202020204" pitchFamily="34" charset="0"/>
              </a:rPr>
              <a:t>More Online Trainings: </a:t>
            </a:r>
            <a:br>
              <a:rPr lang="en-US" sz="1800" dirty="0">
                <a:latin typeface="Arial" panose="020B0604020202020204" pitchFamily="34" charset="0"/>
                <a:cs typeface="Arial" panose="020B0604020202020204" pitchFamily="34" charset="0"/>
              </a:rPr>
            </a:br>
            <a:r>
              <a:rPr lang="en-US" sz="1350" dirty="0">
                <a:latin typeface="Arial" panose="020B0604020202020204" pitchFamily="34" charset="0"/>
                <a:cs typeface="Arial" panose="020B0604020202020204" pitchFamily="34" charset="0"/>
                <a:hlinkClick r:id="rId2"/>
              </a:rPr>
              <a:t>https://www.pcta.org/volunteer/project-schedule/</a:t>
            </a:r>
            <a:r>
              <a:rPr lang="en-US" sz="1350" dirty="0">
                <a:latin typeface="Arial" panose="020B0604020202020204" pitchFamily="34" charset="0"/>
                <a:cs typeface="Arial" panose="020B0604020202020204" pitchFamily="34" charset="0"/>
              </a:rPr>
              <a:t> </a:t>
            </a:r>
          </a:p>
          <a:p>
            <a:pPr>
              <a:lnSpc>
                <a:spcPct val="120000"/>
              </a:lnSpc>
              <a:spcBef>
                <a:spcPts val="2000"/>
              </a:spcBef>
            </a:pPr>
            <a:r>
              <a:rPr lang="en-US" sz="1800" dirty="0">
                <a:latin typeface="Arial" panose="020B0604020202020204" pitchFamily="34" charset="0"/>
                <a:cs typeface="Arial" panose="020B0604020202020204" pitchFamily="34" charset="0"/>
              </a:rPr>
              <a:t>Connect With Your Local PCTA Chapter:</a:t>
            </a:r>
            <a:endParaRPr lang="en-US" sz="1400" dirty="0">
              <a:latin typeface="Arial" panose="020B0604020202020204" pitchFamily="34" charset="0"/>
              <a:cs typeface="Arial" panose="020B0604020202020204" pitchFamily="34" charset="0"/>
            </a:endParaRPr>
          </a:p>
          <a:p>
            <a:pPr marL="398145" lvl="1" indent="0">
              <a:lnSpc>
                <a:spcPct val="120000"/>
              </a:lnSpc>
              <a:spcBef>
                <a:spcPts val="0"/>
              </a:spcBef>
              <a:buNone/>
            </a:pPr>
            <a:r>
              <a:rPr lang="en-US" sz="1400" dirty="0">
                <a:latin typeface="Arial" panose="020B0604020202020204" pitchFamily="34" charset="0"/>
                <a:cs typeface="Arial" panose="020B0604020202020204" pitchFamily="34" charset="0"/>
                <a:hlinkClick r:id="rId3"/>
              </a:rPr>
              <a:t>https://www.pcta.org/volunteer/regional-groups/</a:t>
            </a:r>
            <a:endParaRPr lang="en-US" sz="1400" dirty="0">
              <a:latin typeface="Arial" panose="020B0604020202020204" pitchFamily="34" charset="0"/>
              <a:cs typeface="Arial" panose="020B0604020202020204" pitchFamily="34" charset="0"/>
            </a:endParaRPr>
          </a:p>
          <a:p>
            <a:pPr>
              <a:lnSpc>
                <a:spcPct val="120000"/>
              </a:lnSpc>
              <a:spcBef>
                <a:spcPts val="2000"/>
              </a:spcBef>
            </a:pPr>
            <a:r>
              <a:rPr lang="en-US" sz="1800" dirty="0">
                <a:latin typeface="Arial" panose="020B0604020202020204" pitchFamily="34" charset="0"/>
                <a:cs typeface="Arial" panose="020B0604020202020204" pitchFamily="34" charset="0"/>
              </a:rPr>
              <a:t>Trail Skills College Curriculum: </a:t>
            </a:r>
            <a:br>
              <a:rPr lang="en-US" sz="1800" dirty="0">
                <a:latin typeface="Arial" panose="020B0604020202020204" pitchFamily="34" charset="0"/>
                <a:cs typeface="Arial" panose="020B0604020202020204" pitchFamily="34" charset="0"/>
              </a:rPr>
            </a:br>
            <a:r>
              <a:rPr lang="en-US" sz="1350" dirty="0">
                <a:latin typeface="Arial" panose="020B0604020202020204" pitchFamily="34" charset="0"/>
                <a:cs typeface="Arial" panose="020B0604020202020204" pitchFamily="34" charset="0"/>
                <a:hlinkClick r:id="rId4"/>
              </a:rPr>
              <a:t>https://www.pcta.org/volunteer/trail-skills-college/</a:t>
            </a:r>
            <a:r>
              <a:rPr lang="en-US" sz="1350" dirty="0">
                <a:latin typeface="Arial" panose="020B0604020202020204" pitchFamily="34" charset="0"/>
                <a:cs typeface="Arial" panose="020B0604020202020204" pitchFamily="34" charset="0"/>
              </a:rPr>
              <a:t> </a:t>
            </a:r>
          </a:p>
          <a:p>
            <a:pPr>
              <a:lnSpc>
                <a:spcPct val="120000"/>
              </a:lnSpc>
              <a:spcBef>
                <a:spcPts val="2000"/>
              </a:spcBef>
            </a:pPr>
            <a:r>
              <a:rPr lang="en-US" sz="1800" dirty="0">
                <a:latin typeface="Arial" panose="020B0604020202020204" pitchFamily="34" charset="0"/>
                <a:cs typeface="Arial" panose="020B0604020202020204" pitchFamily="34" charset="0"/>
              </a:rPr>
              <a:t>Look At Trails When Hiking</a:t>
            </a:r>
          </a:p>
          <a:p>
            <a:pPr>
              <a:lnSpc>
                <a:spcPct val="120000"/>
              </a:lnSpc>
              <a:spcBef>
                <a:spcPts val="2000"/>
              </a:spcBef>
            </a:pPr>
            <a:r>
              <a:rPr lang="en-US" sz="1800" dirty="0">
                <a:latin typeface="Arial" panose="020B0604020202020204" pitchFamily="34" charset="0"/>
                <a:cs typeface="Arial" panose="020B0604020202020204" pitchFamily="34" charset="0"/>
              </a:rPr>
              <a:t>USFS Publications Website:</a:t>
            </a:r>
            <a:br>
              <a:rPr lang="en-US" sz="1800" dirty="0">
                <a:latin typeface="Arial" panose="020B0604020202020204" pitchFamily="34" charset="0"/>
                <a:cs typeface="Arial" panose="020B0604020202020204" pitchFamily="34" charset="0"/>
              </a:rPr>
            </a:br>
            <a:r>
              <a:rPr lang="en-US" sz="1350" dirty="0">
                <a:latin typeface="Arial" panose="020B0604020202020204" pitchFamily="34" charset="0"/>
                <a:cs typeface="Arial" panose="020B0604020202020204" pitchFamily="34" charset="0"/>
                <a:hlinkClick r:id="rId5"/>
              </a:rPr>
              <a:t>https://www.fhwa.dot.gov/environment/recreational_trails/publications/fs_publications/</a:t>
            </a:r>
            <a:endParaRPr lang="en-US" sz="1350" b="0" dirty="0">
              <a:latin typeface="Arial" panose="020B0604020202020204" pitchFamily="34" charset="0"/>
              <a:cs typeface="Arial" panose="020B0604020202020204" pitchFamily="34" charset="0"/>
            </a:endParaRPr>
          </a:p>
          <a:p>
            <a:pPr>
              <a:lnSpc>
                <a:spcPct val="120000"/>
              </a:lnSpc>
              <a:spcBef>
                <a:spcPts val="2000"/>
              </a:spcBef>
            </a:pP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0686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9F7BC-6BF2-2DB4-D425-3107EC4ABBAD}"/>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ADB1E503-1ECF-0E60-019D-1D2DACF9BDD5}"/>
              </a:ext>
            </a:extLst>
          </p:cNvPr>
          <p:cNvSpPr>
            <a:spLocks noGrp="1"/>
          </p:cNvSpPr>
          <p:nvPr>
            <p:ph idx="1"/>
          </p:nvPr>
        </p:nvSpPr>
        <p:spPr/>
        <p:txBody>
          <a:bodyPr/>
          <a:lstStyle/>
          <a:p>
            <a:r>
              <a:rPr lang="en-US" dirty="0"/>
              <a:t>Video by Christophe </a:t>
            </a:r>
            <a:r>
              <a:rPr lang="en-US" dirty="0" err="1"/>
              <a:t>Haubursin</a:t>
            </a:r>
            <a:r>
              <a:rPr lang="en-US" dirty="0"/>
              <a:t> at Vox Media</a:t>
            </a:r>
          </a:p>
          <a:p>
            <a:r>
              <a:rPr lang="en-US" dirty="0"/>
              <a:t>Some content and images courtesy of </a:t>
            </a:r>
            <a:r>
              <a:rPr lang="en-US" i="1" dirty="0"/>
              <a:t>Lightly on the Land</a:t>
            </a:r>
          </a:p>
        </p:txBody>
      </p:sp>
    </p:spTree>
    <p:extLst>
      <p:ext uri="{BB962C8B-B14F-4D97-AF65-F5344CB8AC3E}">
        <p14:creationId xmlns:p14="http://schemas.microsoft.com/office/powerpoint/2010/main" val="2473888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BC Plan">
            <a:extLst>
              <a:ext uri="{FF2B5EF4-FFF2-40B4-BE49-F238E27FC236}">
                <a16:creationId xmlns:a16="http://schemas.microsoft.com/office/drawing/2014/main" id="{85C88E30-76E9-495C-9AF0-D888E5DD68B9}"/>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3654916" y="825910"/>
            <a:ext cx="4577371" cy="538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a:extLst>
              <a:ext uri="{FF2B5EF4-FFF2-40B4-BE49-F238E27FC236}">
                <a16:creationId xmlns:a16="http://schemas.microsoft.com/office/drawing/2014/main" id="{EAFFC3FD-686F-4CB0-9927-6AF0E37D4EE1}"/>
              </a:ext>
            </a:extLst>
          </p:cNvPr>
          <p:cNvSpPr txBox="1">
            <a:spLocks noChangeArrowheads="1"/>
          </p:cNvSpPr>
          <p:nvPr/>
        </p:nvSpPr>
        <p:spPr bwMode="auto">
          <a:xfrm>
            <a:off x="586424" y="1284162"/>
            <a:ext cx="295951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lgn="l">
              <a:spcBef>
                <a:spcPct val="50000"/>
              </a:spcBef>
            </a:pPr>
            <a:r>
              <a:rPr lang="en-US" altLang="en-US" sz="3200" b="1" dirty="0">
                <a:solidFill>
                  <a:schemeClr val="tx2"/>
                </a:solidFill>
                <a:latin typeface="Roboto" panose="02000000000000000000" pitchFamily="2" charset="0"/>
                <a:ea typeface="Roboto" panose="02000000000000000000" pitchFamily="2" charset="0"/>
                <a:cs typeface="Roboto" panose="02000000000000000000" pitchFamily="2" charset="0"/>
              </a:rPr>
              <a:t>Land Unit </a:t>
            </a:r>
            <a:br>
              <a:rPr lang="en-US" altLang="en-US" sz="3200" b="1" dirty="0">
                <a:solidFill>
                  <a:schemeClr val="tx2"/>
                </a:solidFill>
                <a:latin typeface="Roboto" panose="02000000000000000000" pitchFamily="2" charset="0"/>
                <a:ea typeface="Roboto" panose="02000000000000000000" pitchFamily="2" charset="0"/>
                <a:cs typeface="Roboto" panose="02000000000000000000" pitchFamily="2" charset="0"/>
              </a:rPr>
            </a:br>
            <a:r>
              <a:rPr lang="en-US" altLang="en-US" sz="3200" b="1" dirty="0">
                <a:solidFill>
                  <a:schemeClr val="tx2"/>
                </a:solidFill>
                <a:latin typeface="Roboto" panose="02000000000000000000" pitchFamily="2" charset="0"/>
                <a:ea typeface="Roboto" panose="02000000000000000000" pitchFamily="2" charset="0"/>
                <a:cs typeface="Roboto" panose="02000000000000000000" pitchFamily="2" charset="0"/>
              </a:rPr>
              <a:t>Trail Plan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randombar(horizontal)">
                                      <p:cBhvr>
                                        <p:cTn id="7" dur="500"/>
                                        <p:tgtEl>
                                          <p:spTgt spid="16388"/>
                                        </p:tgtEl>
                                      </p:cBhvr>
                                    </p:animEffect>
                                  </p:childTnLst>
                                </p:cTn>
                              </p:par>
                            </p:childTnLst>
                          </p:cTn>
                        </p:par>
                        <p:par>
                          <p:cTn id="8" fill="hold" nodeType="afterGroup">
                            <p:stCondLst>
                              <p:cond delay="500"/>
                            </p:stCondLst>
                            <p:childTnLst>
                              <p:par>
                                <p:cTn id="9" presetID="15" presetClass="entr" presetSubtype="0" fill="hold" nodeType="afterEffect">
                                  <p:stCondLst>
                                    <p:cond delay="1000"/>
                                  </p:stCondLst>
                                  <p:childTnLst>
                                    <p:set>
                                      <p:cBhvr>
                                        <p:cTn id="10" dur="1" fill="hold">
                                          <p:stCondLst>
                                            <p:cond delay="0"/>
                                          </p:stCondLst>
                                        </p:cTn>
                                        <p:tgtEl>
                                          <p:spTgt spid="16387"/>
                                        </p:tgtEl>
                                        <p:attrNameLst>
                                          <p:attrName>style.visibility</p:attrName>
                                        </p:attrNameLst>
                                      </p:cBhvr>
                                      <p:to>
                                        <p:strVal val="visible"/>
                                      </p:to>
                                    </p:set>
                                    <p:anim calcmode="lin" valueType="num">
                                      <p:cBhvr>
                                        <p:cTn id="11" dur="1000" fill="hold"/>
                                        <p:tgtEl>
                                          <p:spTgt spid="16387"/>
                                        </p:tgtEl>
                                        <p:attrNameLst>
                                          <p:attrName>ppt_w</p:attrName>
                                        </p:attrNameLst>
                                      </p:cBhvr>
                                      <p:tavLst>
                                        <p:tav tm="0">
                                          <p:val>
                                            <p:fltVal val="0"/>
                                          </p:val>
                                        </p:tav>
                                        <p:tav tm="100000">
                                          <p:val>
                                            <p:strVal val="#ppt_w"/>
                                          </p:val>
                                        </p:tav>
                                      </p:tavLst>
                                    </p:anim>
                                    <p:anim calcmode="lin" valueType="num">
                                      <p:cBhvr>
                                        <p:cTn id="12" dur="1000" fill="hold"/>
                                        <p:tgtEl>
                                          <p:spTgt spid="16387"/>
                                        </p:tgtEl>
                                        <p:attrNameLst>
                                          <p:attrName>ppt_h</p:attrName>
                                        </p:attrNameLst>
                                      </p:cBhvr>
                                      <p:tavLst>
                                        <p:tav tm="0">
                                          <p:val>
                                            <p:fltVal val="0"/>
                                          </p:val>
                                        </p:tav>
                                        <p:tav tm="100000">
                                          <p:val>
                                            <p:strVal val="#ppt_h"/>
                                          </p:val>
                                        </p:tav>
                                      </p:tavLst>
                                    </p:anim>
                                    <p:anim calcmode="lin" valueType="num">
                                      <p:cBhvr>
                                        <p:cTn id="13" dur="1000" fill="hold"/>
                                        <p:tgtEl>
                                          <p:spTgt spid="1638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638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MAP">
            <a:extLst>
              <a:ext uri="{FF2B5EF4-FFF2-40B4-BE49-F238E27FC236}">
                <a16:creationId xmlns:a16="http://schemas.microsoft.com/office/drawing/2014/main" id="{350FEB88-4959-418D-BF24-633B10DA3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673" y="906463"/>
            <a:ext cx="7172653" cy="5327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8">
            <a:extLst>
              <a:ext uri="{FF2B5EF4-FFF2-40B4-BE49-F238E27FC236}">
                <a16:creationId xmlns:a16="http://schemas.microsoft.com/office/drawing/2014/main" id="{7B0C8319-6E38-4C59-B8D4-64F303A6E6E7}"/>
              </a:ext>
            </a:extLst>
          </p:cNvPr>
          <p:cNvSpPr>
            <a:spLocks noChangeArrowheads="1"/>
          </p:cNvSpPr>
          <p:nvPr/>
        </p:nvSpPr>
        <p:spPr bwMode="auto">
          <a:xfrm>
            <a:off x="0" y="0"/>
            <a:ext cx="6400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lgn="l"/>
            <a:r>
              <a:rPr lang="en-US" altLang="en-US">
                <a:solidFill>
                  <a:schemeClr val="tx1"/>
                </a:solidFill>
                <a:latin typeface="Arial" panose="020B0604020202020204" pitchFamily="34" charset="0"/>
                <a:cs typeface="Arial" panose="020B0604020202020204" pitchFamily="34" charset="0"/>
              </a:rPr>
              <a:t>Topographic Maps</a:t>
            </a:r>
            <a:endParaRPr lang="en-US" altLang="en-US" i="1" u="sng">
              <a:solidFill>
                <a:schemeClr val="tx1"/>
              </a:solidFill>
              <a:latin typeface="Arial" panose="020B0604020202020204" pitchFamily="34" charset="0"/>
              <a:cs typeface="Arial" panose="020B0604020202020204" pitchFamily="34" charset="0"/>
            </a:endParaRPr>
          </a:p>
        </p:txBody>
      </p:sp>
      <p:pic>
        <p:nvPicPr>
          <p:cNvPr id="27651" name="Picture 10" descr="Trail Design Base Map">
            <a:extLst>
              <a:ext uri="{FF2B5EF4-FFF2-40B4-BE49-F238E27FC236}">
                <a16:creationId xmlns:a16="http://schemas.microsoft.com/office/drawing/2014/main" id="{D61A3A0A-635F-497C-966A-5BA94C82AB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11">
            <a:extLst>
              <a:ext uri="{FF2B5EF4-FFF2-40B4-BE49-F238E27FC236}">
                <a16:creationId xmlns:a16="http://schemas.microsoft.com/office/drawing/2014/main" id="{2B41E754-555A-48D1-AB6F-3953874D74F0}"/>
              </a:ext>
            </a:extLst>
          </p:cNvPr>
          <p:cNvSpPr txBox="1">
            <a:spLocks noChangeArrowheads="1"/>
          </p:cNvSpPr>
          <p:nvPr/>
        </p:nvSpPr>
        <p:spPr bwMode="auto">
          <a:xfrm>
            <a:off x="152400" y="228600"/>
            <a:ext cx="40386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4400">
                <a:solidFill>
                  <a:schemeClr val="bg1"/>
                </a:solidFill>
                <a:latin typeface="Tahoma" panose="020B0604030504040204" pitchFamily="34" charset="0"/>
              </a:defRPr>
            </a:lvl1pPr>
            <a:lvl2pPr marL="742950" indent="-285750">
              <a:defRPr sz="4400">
                <a:solidFill>
                  <a:schemeClr val="bg1"/>
                </a:solidFill>
                <a:latin typeface="Tahoma" panose="020B0604030504040204" pitchFamily="34" charset="0"/>
              </a:defRPr>
            </a:lvl2pPr>
            <a:lvl3pPr marL="1143000" indent="-228600">
              <a:defRPr sz="4400">
                <a:solidFill>
                  <a:schemeClr val="bg1"/>
                </a:solidFill>
                <a:latin typeface="Tahoma" panose="020B0604030504040204" pitchFamily="34" charset="0"/>
              </a:defRPr>
            </a:lvl3pPr>
            <a:lvl4pPr marL="1600200" indent="-228600">
              <a:defRPr sz="4400">
                <a:solidFill>
                  <a:schemeClr val="bg1"/>
                </a:solidFill>
                <a:latin typeface="Tahoma" panose="020B0604030504040204" pitchFamily="34" charset="0"/>
              </a:defRPr>
            </a:lvl4pPr>
            <a:lvl5pPr marL="2057400" indent="-228600">
              <a:defRPr sz="4400">
                <a:solidFill>
                  <a:schemeClr val="bg1"/>
                </a:solidFill>
                <a:latin typeface="Tahoma" panose="020B0604030504040204" pitchFamily="34" charset="0"/>
              </a:defRPr>
            </a:lvl5pPr>
            <a:lvl6pPr marL="2514600" indent="-228600" algn="ctr" eaLnBrk="0" fontAlgn="base" hangingPunct="0">
              <a:spcBef>
                <a:spcPct val="0"/>
              </a:spcBef>
              <a:spcAft>
                <a:spcPct val="0"/>
              </a:spcAft>
              <a:defRPr sz="4400">
                <a:solidFill>
                  <a:schemeClr val="bg1"/>
                </a:solidFill>
                <a:latin typeface="Tahoma" panose="020B0604030504040204" pitchFamily="34" charset="0"/>
              </a:defRPr>
            </a:lvl6pPr>
            <a:lvl7pPr marL="2971800" indent="-228600" algn="ctr" eaLnBrk="0" fontAlgn="base" hangingPunct="0">
              <a:spcBef>
                <a:spcPct val="0"/>
              </a:spcBef>
              <a:spcAft>
                <a:spcPct val="0"/>
              </a:spcAft>
              <a:defRPr sz="4400">
                <a:solidFill>
                  <a:schemeClr val="bg1"/>
                </a:solidFill>
                <a:latin typeface="Tahoma" panose="020B0604030504040204" pitchFamily="34" charset="0"/>
              </a:defRPr>
            </a:lvl7pPr>
            <a:lvl8pPr marL="3429000" indent="-228600" algn="ctr" eaLnBrk="0" fontAlgn="base" hangingPunct="0">
              <a:spcBef>
                <a:spcPct val="0"/>
              </a:spcBef>
              <a:spcAft>
                <a:spcPct val="0"/>
              </a:spcAft>
              <a:defRPr sz="4400">
                <a:solidFill>
                  <a:schemeClr val="bg1"/>
                </a:solidFill>
                <a:latin typeface="Tahoma" panose="020B0604030504040204" pitchFamily="34" charset="0"/>
              </a:defRPr>
            </a:lvl8pPr>
            <a:lvl9pPr marL="3886200" indent="-228600" algn="ctr" eaLnBrk="0" fontAlgn="base" hangingPunct="0">
              <a:spcBef>
                <a:spcPct val="0"/>
              </a:spcBef>
              <a:spcAft>
                <a:spcPct val="0"/>
              </a:spcAft>
              <a:defRPr sz="4400">
                <a:solidFill>
                  <a:schemeClr val="bg1"/>
                </a:solidFill>
                <a:latin typeface="Tahoma" panose="020B0604030504040204" pitchFamily="34" charset="0"/>
              </a:defRPr>
            </a:lvl9pPr>
          </a:lstStyle>
          <a:p>
            <a:pPr>
              <a:spcBef>
                <a:spcPct val="50000"/>
              </a:spcBef>
            </a:pPr>
            <a:r>
              <a:rPr lang="en-US" altLang="en-US" b="1" dirty="0">
                <a:solidFill>
                  <a:schemeClr val="tx1"/>
                </a:solidFill>
                <a:latin typeface="Roboto" panose="02000000000000000000" pitchFamily="2" charset="0"/>
                <a:ea typeface="Roboto" panose="02000000000000000000" pitchFamily="2" charset="0"/>
                <a:cs typeface="Roboto" panose="02000000000000000000" pitchFamily="2" charset="0"/>
              </a:rPr>
              <a:t>Topographic Maps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50448F3-86D7-8E9C-E883-73F67D4661E0}"/>
              </a:ext>
            </a:extLst>
          </p:cNvPr>
          <p:cNvSpPr>
            <a:spLocks noGrp="1"/>
          </p:cNvSpPr>
          <p:nvPr>
            <p:ph type="title"/>
          </p:nvPr>
        </p:nvSpPr>
        <p:spPr>
          <a:xfrm>
            <a:off x="360138" y="915442"/>
            <a:ext cx="8155212" cy="991329"/>
          </a:xfrm>
        </p:spPr>
        <p:txBody>
          <a:bodyPr/>
          <a:lstStyle/>
          <a:p>
            <a:r>
              <a:rPr lang="en-US" dirty="0"/>
              <a:t>Identify Control Points</a:t>
            </a:r>
          </a:p>
        </p:txBody>
      </p:sp>
      <p:sp>
        <p:nvSpPr>
          <p:cNvPr id="10" name="Content Placeholder 2">
            <a:extLst>
              <a:ext uri="{FF2B5EF4-FFF2-40B4-BE49-F238E27FC236}">
                <a16:creationId xmlns:a16="http://schemas.microsoft.com/office/drawing/2014/main" id="{06C73A77-4367-B703-3657-B5F5C5593F30}"/>
              </a:ext>
            </a:extLst>
          </p:cNvPr>
          <p:cNvSpPr>
            <a:spLocks noGrp="1"/>
          </p:cNvSpPr>
          <p:nvPr>
            <p:ph idx="1"/>
          </p:nvPr>
        </p:nvSpPr>
        <p:spPr>
          <a:xfrm>
            <a:off x="628650" y="1964991"/>
            <a:ext cx="7886700" cy="3752215"/>
          </a:xfrm>
        </p:spPr>
        <p:txBody>
          <a:bodyPr/>
          <a:lstStyle/>
          <a:p>
            <a:r>
              <a:rPr lang="en-US" dirty="0"/>
              <a:t>Control Points are areas that the trail corridor NEEDS to pass by </a:t>
            </a:r>
            <a:r>
              <a:rPr lang="en-US" i="1" dirty="0"/>
              <a:t>(positive)</a:t>
            </a:r>
            <a:r>
              <a:rPr lang="en-US" dirty="0"/>
              <a:t>, or avoid </a:t>
            </a:r>
            <a:r>
              <a:rPr lang="en-US" i="1" dirty="0"/>
              <a:t>(negative)</a:t>
            </a:r>
            <a:r>
              <a:rPr lang="en-US" dirty="0"/>
              <a:t>. </a:t>
            </a:r>
          </a:p>
          <a:p>
            <a:endParaRPr lang="en-US" dirty="0"/>
          </a:p>
          <a:p>
            <a:r>
              <a:rPr lang="en-US" dirty="0"/>
              <a:t>Major control points should be identified BEFORE on-the-ground reconnaissance. </a:t>
            </a:r>
          </a:p>
        </p:txBody>
      </p:sp>
    </p:spTree>
    <p:extLst>
      <p:ext uri="{BB962C8B-B14F-4D97-AF65-F5344CB8AC3E}">
        <p14:creationId xmlns:p14="http://schemas.microsoft.com/office/powerpoint/2010/main" val="2249946979"/>
      </p:ext>
    </p:extLst>
  </p:cSld>
  <p:clrMapOvr>
    <a:masterClrMapping/>
  </p:clrMapOvr>
</p:sld>
</file>

<file path=ppt/theme/theme1.xml><?xml version="1.0" encoding="utf-8"?>
<a:theme xmlns:a="http://schemas.openxmlformats.org/drawingml/2006/main" name="Office Theme">
  <a:themeElements>
    <a:clrScheme name="PCTA-01">
      <a:dk1>
        <a:srgbClr val="000000"/>
      </a:dk1>
      <a:lt1>
        <a:srgbClr val="FFFFFF"/>
      </a:lt1>
      <a:dk2>
        <a:srgbClr val="44546A"/>
      </a:dk2>
      <a:lt2>
        <a:srgbClr val="E7E6E6"/>
      </a:lt2>
      <a:accent1>
        <a:srgbClr val="007377"/>
      </a:accent1>
      <a:accent2>
        <a:srgbClr val="91976C"/>
      </a:accent2>
      <a:accent3>
        <a:srgbClr val="DDD1B2"/>
      </a:accent3>
      <a:accent4>
        <a:srgbClr val="F5D66F"/>
      </a:accent4>
      <a:accent5>
        <a:srgbClr val="5B9BD5"/>
      </a:accent5>
      <a:accent6>
        <a:srgbClr val="003A40"/>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CTA template" id="{05D9F9D8-53B7-405F-809B-03BAD12F5455}" vid="{244E6575-6461-4A48-98D4-B4222DA8B6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PCTA template</Template>
  <TotalTime>328</TotalTime>
  <Words>2362</Words>
  <Application>Microsoft Office PowerPoint</Application>
  <PresentationFormat>On-screen Show (4:3)</PresentationFormat>
  <Paragraphs>194</Paragraphs>
  <Slides>58</Slides>
  <Notes>35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Arial</vt:lpstr>
      <vt:lpstr>Calibri</vt:lpstr>
      <vt:lpstr>Roboto</vt:lpstr>
      <vt:lpstr>Roboto Black</vt:lpstr>
      <vt:lpstr>Roboto Light</vt:lpstr>
      <vt:lpstr>Roboto Medium</vt:lpstr>
      <vt:lpstr>Tahoma</vt:lpstr>
      <vt:lpstr>Wingdings</vt:lpstr>
      <vt:lpstr>Office Theme</vt:lpstr>
      <vt:lpstr>Basic Trail Design</vt:lpstr>
      <vt:lpstr>Zoom  Technology Tips</vt:lpstr>
      <vt:lpstr>Why are we here tonight?</vt:lpstr>
      <vt:lpstr>The Planning Process</vt:lpstr>
      <vt:lpstr>PowerPoint Presentation</vt:lpstr>
      <vt:lpstr>PowerPoint Presentation</vt:lpstr>
      <vt:lpstr>PowerPoint Presentation</vt:lpstr>
      <vt:lpstr>PowerPoint Presentation</vt:lpstr>
      <vt:lpstr>Identify Control Points</vt:lpstr>
      <vt:lpstr>PowerPoint Presentation</vt:lpstr>
      <vt:lpstr>PowerPoint Presentation</vt:lpstr>
      <vt:lpstr>PowerPoint Presentation</vt:lpstr>
      <vt:lpstr>PowerPoint Presentation</vt:lpstr>
      <vt:lpstr>Reconnaissance</vt:lpstr>
      <vt:lpstr>Minor Control Points</vt:lpstr>
      <vt:lpstr>Rock Outcrops</vt:lpstr>
      <vt:lpstr>Stream Crossings</vt:lpstr>
      <vt:lpstr>Large Trees</vt:lpstr>
      <vt:lpstr>Debris Flows</vt:lpstr>
      <vt:lpstr>Land Capability: Soils</vt:lpstr>
      <vt:lpstr>A good material matrix will compact and keep soil moisture.  This will help the trail sustain steeper grades and heavy use.  </vt:lpstr>
      <vt:lpstr>Resource Specialists</vt:lpstr>
      <vt:lpstr>Break!</vt:lpstr>
      <vt:lpstr>Trail Layout</vt:lpstr>
      <vt:lpstr>Water is the Most Influential Factor in Designing and Laying Out Trails </vt:lpstr>
      <vt:lpstr>Sidehill Tread</vt:lpstr>
      <vt:lpstr>Sidehill Construction and Outsloping Prevents Water Diversion and Accumulation</vt:lpstr>
      <vt:lpstr>Curvilinear Alignment (Opposite of Fall Line) Makes the Trail Basically Perpendicular to Natural Sheet Runoff</vt:lpstr>
      <vt:lpstr>Curvilinear Layout Requires Closely Following  the Landform/Hillside</vt:lpstr>
      <vt:lpstr>Vegetation and wildlife communities below are affected by changing the amount of water they receive</vt:lpstr>
      <vt:lpstr>PowerPoint Presentation</vt:lpstr>
      <vt:lpstr>PowerPoint Presentation</vt:lpstr>
      <vt:lpstr>Grade Reversals are Sometimes Incorporated Even in the Absence of a Natural Drainage Crossing</vt:lpstr>
      <vt:lpstr>Other Considerations</vt:lpstr>
      <vt:lpstr>When possible, align trail above trees</vt:lpstr>
      <vt:lpstr>Retaining Walls are often required when the trail passes under a large tree:</vt:lpstr>
      <vt:lpstr>Full Bench</vt:lpstr>
      <vt:lpstr>User Groups</vt:lpstr>
      <vt:lpstr>PowerPoint Presentation</vt:lpstr>
      <vt:lpstr>PowerPoint Presentation</vt:lpstr>
      <vt:lpstr>Season of Use</vt:lpstr>
      <vt:lpstr>Rainfall Intensity</vt:lpstr>
      <vt:lpstr>Evaluate Existing Trails in the Area: Observe what Grade(s) are Sustainable</vt:lpstr>
      <vt:lpstr>Establishing a Grade</vt:lpstr>
      <vt:lpstr>Calculate your grade between control points</vt:lpstr>
      <vt:lpstr>If the average linear grade exceeds the prescribed grade additional linear run may be required </vt:lpstr>
      <vt:lpstr>Topographical Turn:</vt:lpstr>
      <vt:lpstr>If a Topographic Turn Is Not Available Then a Climbing Turn or Switchback Can Be Used to Gain Linear Run</vt:lpstr>
      <vt:lpstr>Final Step: Flagging</vt:lpstr>
      <vt:lpstr>With a Two Person Team The Shooter takes the Front Position so the Shooter Can See the Upcoming Terrain</vt:lpstr>
      <vt:lpstr>The Shooter Locates Their Reference Point on their Partner and Moves up or Down  Slope to the Prescribed Grade</vt:lpstr>
      <vt:lpstr>The Shooter Then Places a Flag Marking Trail Grade</vt:lpstr>
      <vt:lpstr>The Shooter Moves Forward for the Next Shot and the Partner Moves to Where the Shooter Previously Stood</vt:lpstr>
      <vt:lpstr>The Initial Flag Line Should Be Loose Flagged. Tight Flagging Is Performed Once the Loose Flagging Is Completed  </vt:lpstr>
      <vt:lpstr>Finally, Make Note of any Special Trail Structures Needed</vt:lpstr>
      <vt:lpstr>PowerPoint Presentation</vt:lpstr>
      <vt:lpstr>Now what? More ways to learn!</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XXX</dc:title>
  <dc:creator>Landon Coates Welsh</dc:creator>
  <cp:lastModifiedBy>Landon Coates Welsh</cp:lastModifiedBy>
  <cp:revision>3</cp:revision>
  <dcterms:created xsi:type="dcterms:W3CDTF">2022-11-16T20:48:55Z</dcterms:created>
  <dcterms:modified xsi:type="dcterms:W3CDTF">2022-11-18T19:01:51Z</dcterms:modified>
</cp:coreProperties>
</file>